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9" r:id="rId4"/>
    <p:sldId id="261" r:id="rId5"/>
    <p:sldId id="265" r:id="rId6"/>
    <p:sldId id="256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страна мастеров\2011-07-15_075053.png"/>
          <p:cNvPicPr>
            <a:picLocks noChangeAspect="1" noChangeArrowheads="1"/>
          </p:cNvPicPr>
          <p:nvPr/>
        </p:nvPicPr>
        <p:blipFill>
          <a:blip r:embed="rId2" cstate="print"/>
          <a:srcRect r="74650"/>
          <a:stretch>
            <a:fillRect/>
          </a:stretch>
        </p:blipFill>
        <p:spPr bwMode="auto">
          <a:xfrm>
            <a:off x="7786710" y="5265173"/>
            <a:ext cx="1000132" cy="1592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498080" cy="30829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Пути повышения качества методической работы в ОУ в условиях ФГОС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1719253" cy="168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3948" y="1500174"/>
            <a:ext cx="2790052" cy="4663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 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Похвистнево 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м.р.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Похвистневский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м.р. Клявлинский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м.р.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Камышлинский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м.р.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Исаклинский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Северо-Восточный образовательный округ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истратор\Рабочий стол\карта2.bmp"/>
          <p:cNvPicPr>
            <a:picLocks noChangeAspect="1" noChangeArrowheads="1"/>
          </p:cNvPicPr>
          <p:nvPr/>
        </p:nvPicPr>
        <p:blipFill>
          <a:blip r:embed="rId2" cstate="print"/>
          <a:srcRect r="8000"/>
          <a:stretch>
            <a:fillRect/>
          </a:stretch>
        </p:blipFill>
        <p:spPr bwMode="auto">
          <a:xfrm>
            <a:off x="1085218" y="812014"/>
            <a:ext cx="5214974" cy="592935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429388" y="1785926"/>
            <a:ext cx="285752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29388" y="2857496"/>
            <a:ext cx="285752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388" y="3500438"/>
            <a:ext cx="285752" cy="21431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00826" y="4214818"/>
            <a:ext cx="285752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71868" y="4857760"/>
            <a:ext cx="285752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85918" y="2428868"/>
            <a:ext cx="285752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2708920"/>
            <a:ext cx="285752" cy="21431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23928" y="1700808"/>
            <a:ext cx="285752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научно-методической  работы , формы  организации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  <a:effectLst>
            <a:softEdge rad="12700"/>
          </a:effectLst>
        </p:spPr>
        <p:txBody>
          <a:bodyPr anchor="ctr" anchorCtr="1">
            <a:normAutofit/>
          </a:bodyPr>
          <a:lstStyle/>
          <a:p>
            <a:pPr marL="265113" lvl="8" indent="-182563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Научно-методическая работа ведется в формате экспериментальных площадок, опорных школ, базовых школ и стажерских площадок</a:t>
            </a:r>
          </a:p>
          <a:p>
            <a:pPr marL="265113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Свыше 50 педагогов – победители в конкурсе «Лучшие учителя России»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Активно и успешно педагоги участвуют в различных конкурсах педагогического мастерства: 117 – лауреаты окружного конкурса «Методическая копилка»; 72 педагога – участники окружного и областного этапа конкурса «Учитель года Самарской области»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857364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№2 им. В. Маскина (м.р. Клявлинский)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Старопохвистнево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(м.р.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2971806" cy="200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35975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Администратор\Рабочий стол\страна мастеров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52"/>
            <a:ext cx="1400677" cy="1214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770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Лучшие школы Самарской области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57229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Окружной проект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«Учитель -методист»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страна мастеров\round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98" y="0"/>
            <a:ext cx="2309802" cy="1732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92961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Методист – учитель учителей.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М.М. Поташник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Программа курсов повышения квалификации по теме: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«Научно-методическая основа деятельности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 методиста»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педагогов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м.р. Клявлинский, м.р.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Камышлинский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страна мастеров\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3439" y="4500569"/>
            <a:ext cx="77152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3425192" cy="6176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Учителя-методисты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946" b="7570"/>
          <a:stretch>
            <a:fillRect/>
          </a:stretch>
        </p:blipFill>
        <p:spPr bwMode="auto">
          <a:xfrm>
            <a:off x="1413148" y="1214423"/>
            <a:ext cx="74451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Администратор\Рабочий стол\страна мастеров\0_5dceb_bb761557_X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1000108"/>
            <a:ext cx="1270000" cy="10160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страна мастеров\0_5dce9_5aa465ab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0" y="5072074"/>
            <a:ext cx="1270000" cy="990600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Рабочий стол\страна мастеров\0_5dce8_2ed2d954_X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143512"/>
            <a:ext cx="1270000" cy="990600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Рабочий стол\страна мастеров\0_5dcea_9f08e76d_X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000108"/>
            <a:ext cx="1270000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1414"/>
            <a:ext cx="478634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Методические издания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Администратор\Мои документы\Мои рисунки\Мои сканированные изображения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 l="3046" r="28401" b="31855"/>
          <a:stretch>
            <a:fillRect/>
          </a:stretch>
        </p:blipFill>
        <p:spPr bwMode="auto">
          <a:xfrm>
            <a:off x="3500430" y="1357298"/>
            <a:ext cx="2357454" cy="327458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0" name="Picture 2" descr="C:\Documents and Settings\Администратор\Мои документы\Мои рисунки\Мои сканированные изображе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2488" b="31944"/>
          <a:stretch>
            <a:fillRect/>
          </a:stretch>
        </p:blipFill>
        <p:spPr bwMode="auto">
          <a:xfrm rot="1020546">
            <a:off x="5468656" y="2053737"/>
            <a:ext cx="2319563" cy="3267084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Мои сканированные изображения\сканирование0005.jpg"/>
          <p:cNvPicPr>
            <a:picLocks noChangeAspect="1" noChangeArrowheads="1"/>
          </p:cNvPicPr>
          <p:nvPr/>
        </p:nvPicPr>
        <p:blipFill>
          <a:blip r:embed="rId4" cstate="print"/>
          <a:srcRect l="3046" r="29341" b="31855"/>
          <a:stretch>
            <a:fillRect/>
          </a:stretch>
        </p:blipFill>
        <p:spPr bwMode="auto">
          <a:xfrm rot="1072743">
            <a:off x="6349999" y="3359035"/>
            <a:ext cx="2357454" cy="3214710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Мои документы\Мои рисунки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5" cstate="print"/>
          <a:srcRect r="31188" b="31166"/>
          <a:stretch>
            <a:fillRect/>
          </a:stretch>
        </p:blipFill>
        <p:spPr bwMode="auto">
          <a:xfrm rot="20814192">
            <a:off x="1444262" y="1938844"/>
            <a:ext cx="2357454" cy="3286148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Мои документы\Мои рисунки\Мои сканированные изображения\сканирование0004.jpg"/>
          <p:cNvPicPr>
            <a:picLocks noChangeAspect="1" noChangeArrowheads="1"/>
          </p:cNvPicPr>
          <p:nvPr/>
        </p:nvPicPr>
        <p:blipFill>
          <a:blip r:embed="rId6" cstate="print"/>
          <a:srcRect r="32158" b="31855"/>
          <a:stretch>
            <a:fillRect/>
          </a:stretch>
        </p:blipFill>
        <p:spPr bwMode="auto">
          <a:xfrm rot="20818451">
            <a:off x="339083" y="3340406"/>
            <a:ext cx="2428891" cy="3286148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страна мастеров\9641976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286388"/>
            <a:ext cx="1285884" cy="1285884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страна мастеров\shkolnye_kartinki_41.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214290"/>
            <a:ext cx="1066800" cy="1000125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\Рабочий стол\страна мастеров\shkolnye_kartinki_41.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86578" y="71414"/>
            <a:ext cx="1209050" cy="113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2411760" y="4293096"/>
            <a:ext cx="0" cy="100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5580112" y="4221088"/>
            <a:ext cx="0" cy="100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flipV="1">
            <a:off x="1331640" y="429309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 flipV="1">
            <a:off x="3995936" y="429309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V="1">
            <a:off x="8715404" y="428625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8072462" y="428625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7429520" y="428625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5143512"/>
            <a:ext cx="1214446" cy="1000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Формирова-ние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предметных УД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V="1">
            <a:off x="6786578" y="428625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5000628" y="3643314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5810264" y="192880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3452810" y="192880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5000628" y="19288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5000628" y="285749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498080" cy="1556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Примерная структурно-функциональная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методической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службы школы в условиях введения ФГОС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186246" y="1500174"/>
            <a:ext cx="16002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Директор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00230" y="1714488"/>
            <a:ext cx="1600200" cy="609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Псих. </a:t>
            </a:r>
            <a:r>
              <a:rPr lang="ru-RU" sz="2000" dirty="0" err="1"/>
              <a:t>пед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служба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500826" y="1681154"/>
            <a:ext cx="1600200" cy="60483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err="1"/>
              <a:t>Инф.метод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 smtClean="0"/>
              <a:t>служба </a:t>
            </a:r>
            <a:endParaRPr lang="ru-RU" sz="2000" dirty="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714744" y="2143116"/>
            <a:ext cx="2643206" cy="7143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Завуч:</a:t>
            </a:r>
          </a:p>
          <a:p>
            <a:pPr algn="ctr"/>
            <a:r>
              <a:rPr lang="ru-RU" sz="2000" dirty="0" err="1" smtClean="0"/>
              <a:t>Научно-метод</a:t>
            </a:r>
            <a:r>
              <a:rPr lang="ru-RU" sz="2000" dirty="0" smtClean="0"/>
              <a:t>. совет</a:t>
            </a:r>
          </a:p>
          <a:p>
            <a:pPr algn="ctr"/>
            <a:endParaRPr lang="ru-RU" sz="2000" dirty="0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2357422" y="3214686"/>
            <a:ext cx="5072098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/>
              <a:t> Служба мониторинга реализации ФГОС</a:t>
            </a:r>
            <a:endParaRPr lang="ru-RU" sz="2000" dirty="0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1000156" y="3857628"/>
            <a:ext cx="8001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Профессиональные объединения педагогов в ОУ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285720" y="4500570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Предмет. МО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1571604" y="5143512"/>
            <a:ext cx="1643074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Проблем. гр. 1</a:t>
            </a:r>
            <a:r>
              <a:rPr lang="ru-RU" sz="1600" dirty="0"/>
              <a:t>.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3071802" y="4500570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Проблем. </a:t>
            </a:r>
            <a:r>
              <a:rPr lang="ru-RU" smtClean="0"/>
              <a:t>гр</a:t>
            </a:r>
            <a:r>
              <a:rPr lang="ru-RU" dirty="0"/>
              <a:t>. 2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4572000" y="5143512"/>
            <a:ext cx="1928826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Временная  </a:t>
            </a:r>
            <a:r>
              <a:rPr lang="ru-RU" dirty="0" err="1"/>
              <a:t>тв</a:t>
            </a:r>
            <a:r>
              <a:rPr lang="ru-RU" dirty="0"/>
              <a:t>. </a:t>
            </a:r>
            <a:r>
              <a:rPr lang="ru-RU" dirty="0" smtClean="0"/>
              <a:t>гр</a:t>
            </a:r>
            <a:r>
              <a:rPr lang="ru-RU" sz="1600" dirty="0"/>
              <a:t>.  </a:t>
            </a:r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 rot="16200000">
            <a:off x="6491306" y="5224470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Мастер-класс</a:t>
            </a: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 rot="16200000">
            <a:off x="7134248" y="5224471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err="1"/>
              <a:t>Шк</a:t>
            </a:r>
            <a:r>
              <a:rPr lang="ru-RU" dirty="0"/>
              <a:t>. молодого </a:t>
            </a:r>
            <a:r>
              <a:rPr lang="ru-RU" dirty="0" err="1"/>
              <a:t>уч</a:t>
            </a:r>
            <a:r>
              <a:rPr lang="ru-RU" sz="1600" dirty="0"/>
              <a:t>.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 rot="16200000">
            <a:off x="7748618" y="5224470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err="1"/>
              <a:t>Псих.пед.консил</a:t>
            </a:r>
            <a:r>
              <a:rPr lang="ru-RU" dirty="0"/>
              <a:t>.</a:t>
            </a: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 rot="16200000">
            <a:off x="5848364" y="5224470"/>
            <a:ext cx="1905000" cy="457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err="1" smtClean="0"/>
              <a:t>Шк</a:t>
            </a:r>
            <a:r>
              <a:rPr lang="ru-RU" dirty="0" smtClean="0"/>
              <a:t>. учит. -</a:t>
            </a:r>
            <a:r>
              <a:rPr lang="ru-RU" dirty="0" err="1" smtClean="0"/>
              <a:t>экспер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86116" y="5143512"/>
            <a:ext cx="1214446" cy="1000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формирова-ния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УУД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5786454"/>
            <a:ext cx="1214446" cy="1000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потенциал внеурочной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5786454"/>
            <a:ext cx="1214446" cy="1000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образ.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апробация их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580112" y="5589240"/>
            <a:ext cx="0" cy="2880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923928" y="4941168"/>
            <a:ext cx="0" cy="2880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411760" y="5589240"/>
            <a:ext cx="0" cy="2880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99592" y="4941168"/>
            <a:ext cx="0" cy="28803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261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Пути повышения качества методической работы в ОУ в условиях ФГОС</vt:lpstr>
      <vt:lpstr>Презентация PowerPoint</vt:lpstr>
      <vt:lpstr>Направления научно-методической  работы , формы  организации</vt:lpstr>
      <vt:lpstr>Лучшие школы Самарской области</vt:lpstr>
      <vt:lpstr>Окружной проект  «Учитель -методист»</vt:lpstr>
      <vt:lpstr>Учителя-методисты</vt:lpstr>
      <vt:lpstr>Методические издания</vt:lpstr>
      <vt:lpstr>Примерная структурно-функциональная модель методической службы школы в условиях введения ФГОС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Дуняшина</cp:lastModifiedBy>
  <cp:revision>34</cp:revision>
  <dcterms:modified xsi:type="dcterms:W3CDTF">2013-08-30T10:44:41Z</dcterms:modified>
</cp:coreProperties>
</file>