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423" r:id="rId3"/>
    <p:sldId id="429" r:id="rId4"/>
    <p:sldId id="379" r:id="rId5"/>
    <p:sldId id="380" r:id="rId6"/>
    <p:sldId id="292" r:id="rId7"/>
    <p:sldId id="381" r:id="rId8"/>
    <p:sldId id="382" r:id="rId9"/>
    <p:sldId id="446" r:id="rId10"/>
    <p:sldId id="440" r:id="rId11"/>
    <p:sldId id="441" r:id="rId12"/>
    <p:sldId id="435" r:id="rId13"/>
    <p:sldId id="436" r:id="rId14"/>
    <p:sldId id="438" r:id="rId15"/>
    <p:sldId id="442" r:id="rId16"/>
    <p:sldId id="445" r:id="rId17"/>
    <p:sldId id="443" r:id="rId18"/>
    <p:sldId id="444" r:id="rId19"/>
    <p:sldId id="34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63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BE023B-D074-41E4-A670-A0D2BAF827B8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ABC705-FA64-4566-BBF2-672618077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17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ABC705-FA64-4566-BBF2-672618077DA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6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3228-F305-4CF4-B8BF-3741D8D5EC40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7891-EFB7-40E6-9098-DCE0DC726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F4EA-881D-4240-85BB-77188D61892D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E076-DDCD-4DBA-93DF-2EEB9A13D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A6B7-6BFE-4D81-9805-3E618622E9F0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CF38-64FE-4EC7-B63F-C6BB78AC9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2F57-E67F-4092-B804-87C8B5D9DEFD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E978-333B-4D99-B50B-600CD4532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2587-32BC-4559-AA3C-493C37278FD3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2C7E-F53A-4DAD-801B-A636AF73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D532-EAD1-4AAA-A68D-D45585644731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6ACDE-E335-4040-B560-2CE6849B9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5D13-FE75-4F81-B5AA-98A7787CE3ED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358A-0F6D-4C65-A20C-88299BC46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4F75-870A-4217-A4FD-91306733B7FF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EC9C-D067-4E0D-9F7D-F4F09A004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9319-B74F-4D43-9199-BC0B58B492AB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1779-E046-4986-ACD6-2BCEA758F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D53F-ED26-45FF-9222-09EB872CD9C6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3E64-C447-4D60-AA26-587E77270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FFA4-F833-4E38-BE8E-440BCCD0B8FB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937D-793D-4D64-A359-68E393C36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86D0-1C3A-4E80-9B37-E23D2AC63228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A5B6-DBAC-48E5-B7EF-5B86F21F1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EA803F5-4DB8-4473-A27B-2E170EE3E1B2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96EBCCB-3960-414D-8EAE-30495CA5A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702" r:id="rId11"/>
    <p:sldLayoutId id="21474836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ybakina@yandex.r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6192688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ОРГАНИЗАЦИИ В 2013/2014 УЧЕБНОМ ГОДУ ОБРАЗОВАТЕЛЬНОГО ПРОЦЕССА В ПЯТЫХ И ШЕСТЫХ КЛАССАХ ОБРАЗОВАТЕЛЬНЫХ УЧРЕЖДЕНИЙ САМАРСКОЙ ОБЛАСТИ В СООТВЕТСТВИИ С ФГОС ООО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72400" cy="58737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УЧЕБНЫЙ ПЛАН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1" y="1052513"/>
            <a:ext cx="4320480" cy="53292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ОБЯЗАТЕЛЬНАЯ ЧАСТЬ</a:t>
            </a:r>
          </a:p>
          <a:p>
            <a:pPr>
              <a:lnSpc>
                <a:spcPct val="90000"/>
              </a:lnSpc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учебные предметы обязательных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предметных областей для всех имеющих государственную аккредитацию образовательных учреждений, реализующих основную образовательную программу основного общего образования, и учебное время, отводимое на их изучение по классам (годам) обучения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8024" y="1052736"/>
            <a:ext cx="4105151" cy="56166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ЧАСТЬ, ФОРМИРУЕМАЯ  ОУ</a:t>
            </a:r>
          </a:p>
          <a:p>
            <a:pPr>
              <a:lnSpc>
                <a:spcPct val="90000"/>
              </a:lnSpc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учебных часов, предусмотренных на изучение отдельных предметов обязательной части;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специально разработанных учебных курсов, обеспечивающих интересы и потребности участников образовательного процесса, в том числе этнокультурные;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внеурочную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деятельность. </a:t>
            </a:r>
          </a:p>
          <a:p>
            <a:pPr>
              <a:lnSpc>
                <a:spcPct val="90000"/>
              </a:lnSpc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06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3"/>
            <a:ext cx="8137525" cy="13684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ФГОС ОСНОВНОГО ОБЩЕГО ОБРАЗОВАНИЯ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642350" cy="5184775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 b="1" dirty="0" smtClean="0">
                <a:latin typeface="Times New Roman" pitchFamily="18" charset="0"/>
              </a:rPr>
              <a:t>Программы отдельных учебных предметов, курсов должны содержать </a:t>
            </a:r>
            <a:r>
              <a:rPr lang="ru-RU" b="1" dirty="0" smtClean="0">
                <a:latin typeface="Times New Roman" pitchFamily="18" charset="0"/>
              </a:rPr>
              <a:t>(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для разработчиков УМК)</a:t>
            </a:r>
            <a:r>
              <a:rPr lang="ru-RU" b="1" dirty="0" smtClean="0">
                <a:latin typeface="Times New Roman" pitchFamily="18" charset="0"/>
              </a:rPr>
              <a:t>: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</a:rPr>
              <a:t>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2) общую характеристику учебного предмета, курса;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3) описание места учебного предмета, курса в учебном плане;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4) личностные, </a:t>
            </a:r>
            <a:r>
              <a:rPr lang="ru-RU" sz="2000" b="1" dirty="0" err="1" smtClean="0">
                <a:latin typeface="Times New Roman" pitchFamily="18" charset="0"/>
              </a:rPr>
              <a:t>метапредметные</a:t>
            </a:r>
            <a:r>
              <a:rPr lang="ru-RU" sz="2000" b="1" dirty="0" smtClean="0">
                <a:latin typeface="Times New Roman" pitchFamily="18" charset="0"/>
              </a:rPr>
              <a:t> и предметные результаты освоения конкретного учебного предмета, курса;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5)  содержание учебного предмета, курса;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6) тематическое планирование с определением основных видов учебной деятельности; 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8) планируемые результаты изучения учебного предмета, курса.</a:t>
            </a:r>
          </a:p>
        </p:txBody>
      </p:sp>
    </p:spTree>
    <p:extLst>
      <p:ext uri="{BB962C8B-B14F-4D97-AF65-F5344CB8AC3E}">
        <p14:creationId xmlns:p14="http://schemas.microsoft.com/office/powerpoint/2010/main" val="1609677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137525" cy="64928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0768"/>
            <a:ext cx="8642350" cy="5328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Законом  не определены требования к структуре и форме написания рабочей программы педагога.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Один </a:t>
            </a:r>
            <a:r>
              <a:rPr lang="ru-RU" b="1" dirty="0" smtClean="0">
                <a:latin typeface="Times New Roman" pitchFamily="18" charset="0"/>
              </a:rPr>
              <a:t>из вариантов рабочей программы может быть составлен по аналогии с Примерной программой по предмету.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Учитель может внести коррективы во все структурные элементы программы с учетом особенностей своего образовательного учреждения и особенностей обучающихся конкретного класса.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>
                <a:latin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</a:rPr>
              <a:t>абочая </a:t>
            </a:r>
            <a:r>
              <a:rPr lang="ru-RU" b="1" dirty="0" smtClean="0">
                <a:latin typeface="Times New Roman" pitchFamily="18" charset="0"/>
              </a:rPr>
              <a:t>программа должна показывать, как с учетом конкретных условий, образовательных потребностей и особенностей развития обучающихся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педагог создает индивидуальную педагогическую модель образования на основе государственных стандартов. </a:t>
            </a:r>
          </a:p>
        </p:txBody>
      </p:sp>
    </p:spTree>
    <p:extLst>
      <p:ext uri="{BB962C8B-B14F-4D97-AF65-F5344CB8AC3E}">
        <p14:creationId xmlns:p14="http://schemas.microsoft.com/office/powerpoint/2010/main" val="2017979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137525" cy="64928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642350" cy="5041031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    требования к структуре и форме конкретизируются </a:t>
            </a:r>
            <a:r>
              <a:rPr lang="ru-RU" sz="2000" b="1" u="sng" dirty="0" smtClean="0">
                <a:latin typeface="Times New Roman" pitchFamily="18" charset="0"/>
              </a:rPr>
              <a:t>Положением о рабочей   программе учителя</a:t>
            </a:r>
            <a:r>
              <a:rPr lang="ru-RU" sz="2000" b="1" dirty="0" smtClean="0">
                <a:latin typeface="Times New Roman" pitchFamily="18" charset="0"/>
              </a:rPr>
              <a:t> образовательного учреждения на основе следующих подходов:</a:t>
            </a:r>
          </a:p>
          <a:p>
            <a:r>
              <a:rPr lang="ru-RU" sz="2000" b="1" dirty="0" smtClean="0">
                <a:latin typeface="Times New Roman" pitchFamily="18" charset="0"/>
              </a:rPr>
              <a:t>структура рабочей программы  может соответствовать структуре примерной программы по учебному предмету;</a:t>
            </a:r>
          </a:p>
          <a:p>
            <a:r>
              <a:rPr lang="ru-RU" sz="2000" b="1" dirty="0" smtClean="0">
                <a:latin typeface="Times New Roman" pitchFamily="18" charset="0"/>
              </a:rPr>
              <a:t>рабочая программа, разработанная в соответствии с требованиями федерального государственного образовательного стандарта и представленная  учебно-методическими комплексами,  может использоваться без изменений;</a:t>
            </a:r>
          </a:p>
          <a:p>
            <a:r>
              <a:rPr lang="ru-RU" sz="2000" b="1" dirty="0" smtClean="0">
                <a:latin typeface="Times New Roman" pitchFamily="18" charset="0"/>
              </a:rPr>
              <a:t>образовательное учреждение вправе самостоятельно определить требования к структуре рабочей программы учителя для всех работников школы, учитывая требования ФГОС;</a:t>
            </a:r>
          </a:p>
          <a:p>
            <a:r>
              <a:rPr lang="ru-RU" sz="2000" b="1" dirty="0" smtClean="0">
                <a:latin typeface="Times New Roman" pitchFamily="18" charset="0"/>
              </a:rPr>
              <a:t>образовательное учреждение в локальном акте может предоставить право учителю определиться со структурой рабочей программы, учитывая требования ФГОС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542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137525" cy="8636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РАБОЧИЕ ПРОГРАММЫ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8569325" cy="4681537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 b="1" dirty="0" smtClean="0">
                <a:latin typeface="Times New Roman" pitchFamily="18" charset="0"/>
              </a:rPr>
              <a:t>   дают представление о том, как в практической деятельности педагогов реализуется Федеральный Государственный образовательный стандарт при изучении конкретных предметов с учетом:</a:t>
            </a:r>
          </a:p>
          <a:p>
            <a:r>
              <a:rPr lang="ru-RU" b="1" dirty="0" smtClean="0">
                <a:latin typeface="Times New Roman" pitchFamily="18" charset="0"/>
              </a:rPr>
              <a:t>особенностей образовательной политики общеобразовательного учреждения;</a:t>
            </a:r>
          </a:p>
          <a:p>
            <a:r>
              <a:rPr lang="ru-RU" b="1" dirty="0" smtClean="0">
                <a:latin typeface="Times New Roman" pitchFamily="18" charset="0"/>
              </a:rPr>
              <a:t>образовательных </a:t>
            </a:r>
            <a:r>
              <a:rPr lang="ru-RU" b="1" dirty="0" smtClean="0">
                <a:latin typeface="Times New Roman" pitchFamily="18" charset="0"/>
              </a:rPr>
              <a:t>потребностей и запросов обучающихся;</a:t>
            </a:r>
          </a:p>
          <a:p>
            <a:r>
              <a:rPr lang="ru-RU" b="1" dirty="0" smtClean="0">
                <a:latin typeface="Times New Roman" pitchFamily="18" charset="0"/>
              </a:rPr>
              <a:t>особенностей контингента обучающихся;</a:t>
            </a:r>
          </a:p>
          <a:p>
            <a:r>
              <a:rPr lang="ru-RU" b="1" dirty="0" smtClean="0">
                <a:latin typeface="Times New Roman" pitchFamily="18" charset="0"/>
              </a:rPr>
              <a:t>авторского замысла педагога.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>(действующий документ)</a:t>
            </a:r>
          </a:p>
        </p:txBody>
      </p:sp>
    </p:spTree>
    <p:extLst>
      <p:ext uri="{BB962C8B-B14F-4D97-AF65-F5344CB8AC3E}">
        <p14:creationId xmlns:p14="http://schemas.microsoft.com/office/powerpoint/2010/main" val="747464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04664"/>
            <a:ext cx="8137525" cy="864096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ВНЕУРОЧНОЙ ДЕЯТЕЛЬНОСТИ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0768"/>
            <a:ext cx="8642350" cy="532832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Организационным механизмом реализации внеурочной деятельности является план внеурочной деятельности, ежегодно разрабатываемый образовательным учреждением с учетом пожеланий обучающихся и их родителей (законных представителей).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плана внеурочной деятельности осуществляется на основе программ внеурочной деятельности, разрабатываемых педагогами на основе методических рекомендаций, опубликованных на официальном сайте Федерального государственного образовательного стандарта (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  <a:hlinkClick r:id="rId2"/>
              </a:rPr>
              <a:t>http://standart.edu.ru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5278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772400" cy="58737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НОРМАТИВНОЕ ФИНАНСИРОВАНИЕ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772816"/>
            <a:ext cx="4104456" cy="460893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pPr>
              <a:lnSpc>
                <a:spcPct val="90000"/>
              </a:lnSpc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38 часов в неделю на одного обучающегося с учетом внеурочной деятельности</a:t>
            </a:r>
            <a:r>
              <a:rPr lang="ru-RU" sz="1800" dirty="0"/>
              <a:t>;</a:t>
            </a:r>
          </a:p>
          <a:p>
            <a:pPr>
              <a:lnSpc>
                <a:spcPct val="90000"/>
              </a:lnSpc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4008" y="1772816"/>
            <a:ext cx="4249167" cy="4896544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pPr>
              <a:lnSpc>
                <a:spcPct val="90000"/>
              </a:lnSpc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часов в неделю на одного обучающегося с учетом внеурочной деятельности</a:t>
            </a:r>
            <a:r>
              <a:rPr lang="ru-RU" sz="1400" dirty="0"/>
              <a:t>;</a:t>
            </a:r>
          </a:p>
          <a:p>
            <a:pPr>
              <a:lnSpc>
                <a:spcPct val="90000"/>
              </a:lnSpc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99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72400" cy="58737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ОЦЕНКА РЕЗУЛЬТАТОВ</a:t>
            </a: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1052513"/>
            <a:ext cx="4825305" cy="53292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 оценивается способность к решению учебно-практических задач в рамках отдельных учебных предметов на основании: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Системы научных знаний и представлений о природе, обществе, человеке, знаковых и информационных системах;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Умений учебно-познавательной, исследовательской, практической деятельности; обобщенных способов деятельности; коммуникативных и информационных умений</a:t>
            </a:r>
          </a:p>
          <a:p>
            <a:pPr>
              <a:lnSpc>
                <a:spcPct val="90000"/>
              </a:lnSpc>
            </a:pPr>
            <a:endParaRPr lang="ru-RU" sz="2200" b="1" dirty="0" smtClean="0"/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4048" y="1196975"/>
            <a:ext cx="3889127" cy="4546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ходе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исследований изучаются:</a:t>
            </a:r>
          </a:p>
          <a:p>
            <a:pPr>
              <a:lnSpc>
                <a:spcPct val="90000"/>
              </a:lnSpc>
            </a:pP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Ценностные ориентации выпускника;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Характеристика социальных чувств;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Индивидуальные психологические характеристики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24263700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31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СИСТЕМА ОЦЕНКИ ДОСТИЖЕНИЯ ПЛАНИРУЕМЫХ РЕЗУЛЬТАТОВ ОСВОЕНИЯ ООП ООО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" y="1500188"/>
            <a:ext cx="3643312" cy="369252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Примерная ООП ООО: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оценки личностных,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 предметных результатов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оценка выпускника и ее использование при переходе от основного к среднему (полному) общему образованию</a:t>
            </a:r>
          </a:p>
          <a:p>
            <a:pPr marL="342900" indent="-342900" algn="r">
              <a:defRPr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(см.Примерную ООП ООО </a:t>
            </a:r>
          </a:p>
          <a:p>
            <a:pPr marL="342900" indent="-342900" algn="r">
              <a:defRPr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стр.102 -121)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875" y="1500188"/>
            <a:ext cx="3786188" cy="34163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ОУ: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мониторинга образовательных достижений и портфель достижений как инструменты динамики образовательных достижений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индивидуального проекта и проектной работы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оценка по предметам, не выносимым на ГИА 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2071688" y="5357813"/>
            <a:ext cx="6500812" cy="92392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Инструменты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мониторинга, оценки проектной деятельности учащихся, итоговой оценки по предметам, не выносимым на ГИА 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6643688" y="4929188"/>
            <a:ext cx="71437" cy="428625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8219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476250"/>
            <a:ext cx="8280400" cy="5905500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РЫБАКИНА НАТАЛЬЯ АЛЕКСАНДРОВНА</a:t>
            </a:r>
            <a:r>
              <a:rPr lang="ru-RU" sz="4000" b="1" dirty="0" smtClean="0">
                <a:solidFill>
                  <a:srgbClr val="000066"/>
                </a:solidFill>
              </a:rPr>
              <a:t> </a:t>
            </a:r>
          </a:p>
          <a:p>
            <a:pPr marL="0" indent="0" algn="ctr" eaLnBrk="1" hangingPunct="1">
              <a:buFont typeface="Symbol" pitchFamily="18" charset="2"/>
              <a:buNone/>
            </a:pPr>
            <a:endParaRPr lang="ru-RU" sz="3600" b="1" i="1" dirty="0" smtClean="0"/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 sz="3600" b="1" i="1" dirty="0" smtClean="0"/>
              <a:t>Доцент кафедры современных технологий и качества образования 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 sz="4000" b="1" dirty="0" smtClean="0"/>
              <a:t>ЦРО </a:t>
            </a:r>
            <a:r>
              <a:rPr lang="ru-RU" sz="4000" b="1" dirty="0" err="1" smtClean="0"/>
              <a:t>г.о.Самара</a:t>
            </a:r>
            <a:r>
              <a:rPr lang="ru-RU" sz="4000" b="1" dirty="0" smtClean="0"/>
              <a:t>,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 sz="3600" b="1" i="1" dirty="0" err="1" smtClean="0"/>
              <a:t>к.п.н</a:t>
            </a:r>
            <a:r>
              <a:rPr lang="ru-RU" sz="3600" b="1" i="1" dirty="0" smtClean="0"/>
              <a:t>. 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 sz="2000" b="1" dirty="0" smtClean="0"/>
              <a:t>Эл. почта: </a:t>
            </a:r>
            <a:r>
              <a:rPr lang="en-US" sz="2000" b="1" dirty="0" smtClean="0">
                <a:hlinkClick r:id="rId2"/>
              </a:rPr>
              <a:t>rybakina@yandex.ru</a:t>
            </a:r>
            <a:endParaRPr lang="en-US" sz="2000" b="1" dirty="0" smtClean="0"/>
          </a:p>
          <a:p>
            <a:pPr marL="0" indent="0" algn="ctr" eaLnBrk="1" hangingPunct="1">
              <a:buFont typeface="Symbol" pitchFamily="18" charset="2"/>
              <a:buNone/>
            </a:pPr>
            <a:endParaRPr lang="ru-RU" sz="20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692696"/>
            <a:ext cx="8568952" cy="576263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НОВЫЙ ОБРАЗОВАТЕЛЬНЫЙ РЕЗУЛЬТАТ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3"/>
            <a:ext cx="8353623" cy="46804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</a:rPr>
              <a:t>Приращения в личностных ресурсах обучаемых: </a:t>
            </a:r>
          </a:p>
          <a:p>
            <a:pPr eaLnBrk="1" hangingPunct="1">
              <a:buFontTx/>
              <a:buChar char="-"/>
            </a:pPr>
            <a:r>
              <a:rPr lang="ru-RU" sz="2800" b="1" dirty="0" smtClean="0">
                <a:latin typeface="Times New Roman" pitchFamily="18" charset="0"/>
              </a:rPr>
              <a:t>Мотивационных (ценностные ориентации,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личностный результат</a:t>
            </a:r>
            <a:r>
              <a:rPr lang="ru-RU" sz="2800" b="1" dirty="0" smtClean="0">
                <a:latin typeface="Times New Roman" pitchFamily="18" charset="0"/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800" b="1" dirty="0" smtClean="0">
                <a:latin typeface="Times New Roman" pitchFamily="18" charset="0"/>
              </a:rPr>
              <a:t>Инструментальных (универсальные способы деятельности,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метапредметный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 результат</a:t>
            </a:r>
            <a:r>
              <a:rPr lang="ru-RU" sz="2800" b="1" dirty="0" smtClean="0">
                <a:latin typeface="Times New Roman" pitchFamily="18" charset="0"/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800" b="1" dirty="0" smtClean="0">
                <a:latin typeface="Times New Roman" pitchFamily="18" charset="0"/>
              </a:rPr>
              <a:t>Когнитивных (знания, умения, навыки,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предметный результат</a:t>
            </a:r>
            <a:r>
              <a:rPr lang="ru-RU" sz="2800" b="1" dirty="0" smtClean="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84495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137525" cy="79208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2350" cy="52565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>Гл.2. Ст.12. п.5. </a:t>
            </a:r>
            <a:r>
              <a:rPr lang="ru-RU" b="1" dirty="0" smtClean="0">
                <a:solidFill>
                  <a:srgbClr val="063370"/>
                </a:solidFill>
                <a:latin typeface="Times New Roman" pitchFamily="18" charset="0"/>
              </a:rPr>
              <a:t>Образовательные программы самостоятельно разрабатываются и утверждаются организацией, осуществляющей образовательную деятельность, если настоящим Федеральным законом не установлено иное.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Гл.2. Ст.12.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>п.7.  </a:t>
            </a:r>
            <a:r>
              <a:rPr lang="ru-RU" b="1" dirty="0" smtClean="0">
                <a:solidFill>
                  <a:srgbClr val="063370"/>
                </a:solidFill>
                <a:latin typeface="Times New Roman" pitchFamily="18" charset="0"/>
              </a:rPr>
              <a:t>Организации, осуществляющие образовательную деятельность по имеющим государственную  аккредитацию образовательным программам …., разрабатывают образовательные программы в соответствии с федеральными государственными образовательными стандартами и с учетом соотвествующих примерных основных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659797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2"/>
            <a:ext cx="8061325" cy="863823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  <a:t>ОСНОВНАЯ ОБРАЗОВАТЕЛЬНАЯ ПРОГРАММА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1340768"/>
            <a:ext cx="6552728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СТАНДАРТ ≡ ТРИ ГРУППЫ ТРЕБОВАНИЙ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869" y="2365429"/>
            <a:ext cx="72008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ПРИМЕРНАЯ ООП  –  МЕТОДИЧЕСКИЙ ДОКУМЕНТ 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64846" y="1814615"/>
            <a:ext cx="720080" cy="2373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8640" y="4187989"/>
            <a:ext cx="655272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ШКОЛЫ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415923"/>
            <a:ext cx="7272808" cy="1107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КУРСОВ, ПРЕДМЕТОВ, ДИСЦИПЛИН (МОДУЛЕЙ)</a:t>
            </a:r>
          </a:p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017040" y="5018986"/>
            <a:ext cx="548755" cy="396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04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2"/>
            <a:ext cx="8061325" cy="1511896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  <a:t>ОСНОВНАЯ ОБРАЗОВАТЕЛЬНАЯ ПРОГРАММА </a:t>
            </a:r>
            <a:b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  <a:t>(школа)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6773" y="1988840"/>
            <a:ext cx="3528392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1. СОХРАНИТЬ ЕДИНСТВО ОБРАЗОВАТЕЛЬНОГО ПРОСТРАНСТВА СТРАНЫ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994501"/>
            <a:ext cx="3888432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2. ОБЕСПЕЧИТЬ САМОБЫТНОСТЬ ОБРАЗОВАТЕЛЬНОГО УЧРЕЖДЕНИЯ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99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137525" cy="1224136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ЕДИНСТВО ОБРАЗОВАТЕЛЬНОГО ПРОСТРАНСТВА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642350" cy="43203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</a:rPr>
              <a:t>1. Целевой раздел:</a:t>
            </a:r>
          </a:p>
          <a:p>
            <a:r>
              <a:rPr lang="ru-RU" b="1" dirty="0" smtClean="0">
                <a:latin typeface="Times New Roman" pitchFamily="18" charset="0"/>
              </a:rPr>
              <a:t>Пояснительная записка;</a:t>
            </a:r>
          </a:p>
          <a:p>
            <a:r>
              <a:rPr lang="ru-RU" b="1" dirty="0" smtClean="0">
                <a:latin typeface="Times New Roman" pitchFamily="18" charset="0"/>
              </a:rPr>
              <a:t>Планируемые результаты освоения обучающимися основной образовательной программы основного общего образования.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</a:rPr>
              <a:t>2. Содержательный раздел:</a:t>
            </a:r>
          </a:p>
          <a:p>
            <a:r>
              <a:rPr lang="ru-RU" b="1" dirty="0" smtClean="0">
                <a:latin typeface="Times New Roman" pitchFamily="18" charset="0"/>
              </a:rPr>
              <a:t>Программы отдельных учебных предметов.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137525" cy="936104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САМОБЫТНОСТЬ ОБРАЗОВАТЕЛЬНОГО УЧРЕЖДЕНИЯ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2350" cy="54452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</a:rPr>
              <a:t>1. Целевой раздел:</a:t>
            </a:r>
          </a:p>
          <a:p>
            <a:r>
              <a:rPr lang="ru-RU" b="1" dirty="0" smtClean="0">
                <a:latin typeface="Times New Roman" pitchFamily="18" charset="0"/>
              </a:rPr>
              <a:t>Система оценки достижения планируемых результатов освоения основной образовательной программы.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</a:rPr>
              <a:t>2. Содержательный раздел:</a:t>
            </a:r>
          </a:p>
          <a:p>
            <a:r>
              <a:rPr lang="ru-RU" b="1" dirty="0" smtClean="0">
                <a:latin typeface="Times New Roman" pitchFamily="18" charset="0"/>
              </a:rPr>
              <a:t>Программа развития универсальных учебных действий на ступени основного общего образования;</a:t>
            </a:r>
          </a:p>
          <a:p>
            <a:r>
              <a:rPr lang="ru-RU" b="1" dirty="0" smtClean="0">
                <a:latin typeface="Times New Roman" pitchFamily="18" charset="0"/>
              </a:rPr>
              <a:t>Программа воспитания и социализации обучающихся на ступени основного общего образования;</a:t>
            </a:r>
          </a:p>
          <a:p>
            <a:r>
              <a:rPr lang="ru-RU" b="1" dirty="0" smtClean="0">
                <a:latin typeface="Times New Roman" pitchFamily="18" charset="0"/>
              </a:rPr>
              <a:t>Программа коррекционной работы.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</a:rPr>
              <a:t>3. Организационный отдел:</a:t>
            </a:r>
          </a:p>
          <a:p>
            <a:r>
              <a:rPr lang="ru-RU" b="1" dirty="0" smtClean="0">
                <a:latin typeface="Times New Roman" pitchFamily="18" charset="0"/>
              </a:rPr>
              <a:t>Учебный план;</a:t>
            </a:r>
          </a:p>
          <a:p>
            <a:r>
              <a:rPr lang="ru-RU" b="1" dirty="0" smtClean="0">
                <a:latin typeface="Times New Roman" pitchFamily="18" charset="0"/>
              </a:rPr>
              <a:t>Система условий реализации основной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847008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2"/>
            <a:ext cx="8061325" cy="1511896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  <a:t>ОСНОВНАЯ ОБРАЗОВАТЕЛЬНАЯ ПРОГРАММА </a:t>
            </a:r>
            <a:b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</a:rPr>
              <a:t>(педагоги)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6773" y="1988840"/>
            <a:ext cx="3528392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1. СОХРАНИТЬ ЕДИНСТВО ОБРАЗОВАТЕЛЬНОГО ПРОСТРАНСТВА ШКОЛЫ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994501"/>
            <a:ext cx="3888432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2. ОБЕСПЕЧИТЬ ИНДИВИДУАЛЬНОСТЬ</a:t>
            </a:r>
          </a:p>
          <a:p>
            <a:r>
              <a:rPr lang="ru-RU" sz="2400" b="1" dirty="0" smtClean="0">
                <a:solidFill>
                  <a:srgbClr val="063370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400" b="1" dirty="0">
              <a:solidFill>
                <a:srgbClr val="06337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450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7772400" cy="10096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ДОСТИЖЕНИЯ ПЛАНИРУЕМОГО РЕЗУЛЬТАТА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24110"/>
              </p:ext>
            </p:extLst>
          </p:nvPr>
        </p:nvGraphicFramePr>
        <p:xfrm>
          <a:off x="179512" y="1196752"/>
          <a:ext cx="8856663" cy="52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066"/>
                <a:gridCol w="4248597"/>
              </a:tblGrid>
              <a:tr h="11981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Междисциплинарные программы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программы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</a:tr>
              <a:tr h="97938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универсальных учебных действий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учебному предмету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</a:tr>
              <a:tr h="85814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ИКТ-компетентностей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внеурочной деятельности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</a:tr>
              <a:tr h="12395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учебно-исследовательской и проектной деятельности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91429" marR="91429" marT="45702" marB="45702"/>
                </a:tc>
              </a:tr>
              <a:tr h="97615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Стратегии смыслового чтения и работа с текстом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91429" marR="91429"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18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2489</TotalTime>
  <Words>828</Words>
  <Application>Microsoft Office PowerPoint</Application>
  <PresentationFormat>Экран (4:3)</PresentationFormat>
  <Paragraphs>122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ОБ ОРГАНИЗАЦИИ В 2013/2014 УЧЕБНОМ ГОДУ ОБРАЗОВАТЕЛЬНОГО ПРОЦЕССА В ПЯТЫХ И ШЕСТЫХ КЛАССАХ ОБРАЗОВАТЕЛЬНЫХ УЧРЕЖДЕНИЙ САМАРСКОЙ ОБЛАСТИ В СООТВЕТСТВИИ С ФГОС ООО</vt:lpstr>
      <vt:lpstr>НОВЫЙ ОБРАЗОВАТЕЛЬНЫЙ РЕЗУЛЬТАТ</vt:lpstr>
      <vt:lpstr>ФЗ «ОБ ОБРАЗОВАНИИ В РОССИЙСКОЙ ФЕДЕРАЦИИ»</vt:lpstr>
      <vt:lpstr>ОСНОВНАЯ ОБРАЗОВАТЕЛЬНАЯ ПРОГРАММА</vt:lpstr>
      <vt:lpstr>ОСНОВНАЯ ОБРАЗОВАТЕЛЬНАЯ ПРОГРАММА  (школа)</vt:lpstr>
      <vt:lpstr>ЕДИНСТВО ОБРАЗОВАТЕЛЬНОГО ПРОСТРАНСТВА</vt:lpstr>
      <vt:lpstr>САМОБЫТНОСТЬ ОБРАЗОВАТЕЛЬНОГО УЧРЕЖДЕНИЯ</vt:lpstr>
      <vt:lpstr>ОСНОВНАЯ ОБРАЗОВАТЕЛЬНАЯ ПРОГРАММА  (педагоги)</vt:lpstr>
      <vt:lpstr>СПОСОБЫ ДОСТИЖЕНИЯ ПЛАНИРУЕМОГО РЕЗУЛЬТАТА</vt:lpstr>
      <vt:lpstr>УЧЕБНЫЙ ПЛАН</vt:lpstr>
      <vt:lpstr>ФГОС ОСНОВНОГО ОБЩЕГО ОБРАЗОВАНИЯ</vt:lpstr>
      <vt:lpstr>РАБОЧАЯ ПРОГРАММА</vt:lpstr>
      <vt:lpstr>РАБОЧАЯ ПРОГРАММА</vt:lpstr>
      <vt:lpstr>РАБОЧИЕ ПРОГРАММЫ</vt:lpstr>
      <vt:lpstr>ПРОГРАММА ВНЕУРОЧНОЙ ДЕЯТЕЛЬНОСТИ</vt:lpstr>
      <vt:lpstr>НОРМАТИВНОЕ ФИНАНСИРОВАНИЕ</vt:lpstr>
      <vt:lpstr>ОЦЕНКА РЕЗУЛЬТАТОВ</vt:lpstr>
      <vt:lpstr>СИСТЕМА ОЦЕНКИ ДОСТИЖЕНИЯ ПЛАНИРУЕМЫХ РЕЗУЛЬТАТОВ ОСВОЕНИЯ ООП ООО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346</cp:revision>
  <dcterms:created xsi:type="dcterms:W3CDTF">2011-12-15T16:05:17Z</dcterms:created>
  <dcterms:modified xsi:type="dcterms:W3CDTF">2013-08-27T20:13:25Z</dcterms:modified>
</cp:coreProperties>
</file>