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86" r:id="rId4"/>
    <p:sldId id="264" r:id="rId5"/>
    <p:sldId id="265" r:id="rId6"/>
    <p:sldId id="257" r:id="rId7"/>
    <p:sldId id="258" r:id="rId8"/>
    <p:sldId id="259" r:id="rId9"/>
    <p:sldId id="260" r:id="rId10"/>
    <p:sldId id="261" r:id="rId11"/>
    <p:sldId id="262" r:id="rId12"/>
    <p:sldId id="263"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7" r:id="rId27"/>
    <p:sldId id="288" r:id="rId28"/>
    <p:sldId id="280" r:id="rId29"/>
    <p:sldId id="281" r:id="rId30"/>
    <p:sldId id="282" r:id="rId31"/>
    <p:sldId id="283" r:id="rId32"/>
    <p:sldId id="284" r:id="rId33"/>
    <p:sldId id="285"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378"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73AE8F-DA90-4223-B22D-49E029FCD459}"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ru-RU"/>
        </a:p>
      </dgm:t>
    </dgm:pt>
    <dgm:pt modelId="{E2F3C1DF-850A-4436-9FC5-5B842370416B}">
      <dgm:prSet/>
      <dgm:spPr/>
      <dgm:t>
        <a:bodyPr/>
        <a:lstStyle/>
        <a:p>
          <a:r>
            <a:rPr lang="ru-RU" b="1" dirty="0" smtClean="0">
              <a:latin typeface="Times New Roman" pitchFamily="18" charset="0"/>
              <a:cs typeface="Times New Roman" pitchFamily="18" charset="0"/>
            </a:rPr>
            <a:t>видение проблемы</a:t>
          </a:r>
          <a:endParaRPr lang="ru-RU" dirty="0">
            <a:latin typeface="Times New Roman" pitchFamily="18" charset="0"/>
            <a:cs typeface="Times New Roman" pitchFamily="18" charset="0"/>
          </a:endParaRPr>
        </a:p>
      </dgm:t>
    </dgm:pt>
    <dgm:pt modelId="{D85EDFBC-6EAC-4CF7-9124-0898C247D3B4}" type="parTrans" cxnId="{F0220E00-670E-4B4C-B88A-6A3F5D2D8D1D}">
      <dgm:prSet/>
      <dgm:spPr/>
      <dgm:t>
        <a:bodyPr/>
        <a:lstStyle/>
        <a:p>
          <a:endParaRPr lang="ru-RU"/>
        </a:p>
      </dgm:t>
    </dgm:pt>
    <dgm:pt modelId="{AAEB77F2-6C96-4337-8CB0-08D12236B184}" type="sibTrans" cxnId="{F0220E00-670E-4B4C-B88A-6A3F5D2D8D1D}">
      <dgm:prSet/>
      <dgm:spPr/>
      <dgm:t>
        <a:bodyPr/>
        <a:lstStyle/>
        <a:p>
          <a:endParaRPr lang="ru-RU"/>
        </a:p>
      </dgm:t>
    </dgm:pt>
    <dgm:pt modelId="{15EB5EBC-EA42-447C-8D7A-6708BA409F99}">
      <dgm:prSet phldrT="[Текст]"/>
      <dgm:spPr/>
      <dgm:t>
        <a:bodyPr/>
        <a:lstStyle/>
        <a:p>
          <a:r>
            <a:rPr lang="ru-RU" b="1" dirty="0" smtClean="0">
              <a:latin typeface="Times New Roman" pitchFamily="18" charset="0"/>
              <a:cs typeface="Times New Roman" pitchFamily="18" charset="0"/>
            </a:rPr>
            <a:t>задавание вопросов</a:t>
          </a:r>
          <a:endParaRPr lang="ru-RU" dirty="0">
            <a:latin typeface="Times New Roman" pitchFamily="18" charset="0"/>
            <a:cs typeface="Times New Roman" pitchFamily="18" charset="0"/>
          </a:endParaRPr>
        </a:p>
      </dgm:t>
    </dgm:pt>
    <dgm:pt modelId="{69B5EF03-C73C-4E8A-9486-50D83DCC2900}" type="parTrans" cxnId="{E0D0D254-771D-4E9B-ACFE-7649B88D2AE3}">
      <dgm:prSet/>
      <dgm:spPr/>
      <dgm:t>
        <a:bodyPr/>
        <a:lstStyle/>
        <a:p>
          <a:endParaRPr lang="ru-RU"/>
        </a:p>
      </dgm:t>
    </dgm:pt>
    <dgm:pt modelId="{D5AB1BA3-EAA7-419A-9165-F735842A9D88}" type="sibTrans" cxnId="{E0D0D254-771D-4E9B-ACFE-7649B88D2AE3}">
      <dgm:prSet/>
      <dgm:spPr/>
      <dgm:t>
        <a:bodyPr/>
        <a:lstStyle/>
        <a:p>
          <a:endParaRPr lang="ru-RU"/>
        </a:p>
      </dgm:t>
    </dgm:pt>
    <dgm:pt modelId="{87A48FEF-795E-495A-95EB-246B6DA68201}">
      <dgm:prSet phldrT="[Текст]"/>
      <dgm:spPr/>
      <dgm:t>
        <a:bodyPr/>
        <a:lstStyle/>
        <a:p>
          <a:r>
            <a:rPr lang="ru-RU" b="1" dirty="0" smtClean="0">
              <a:latin typeface="Times New Roman" pitchFamily="18" charset="0"/>
              <a:cs typeface="Times New Roman" pitchFamily="18" charset="0"/>
            </a:rPr>
            <a:t>классификация</a:t>
          </a:r>
          <a:endParaRPr lang="ru-RU" dirty="0">
            <a:latin typeface="Times New Roman" pitchFamily="18" charset="0"/>
            <a:cs typeface="Times New Roman" pitchFamily="18" charset="0"/>
          </a:endParaRPr>
        </a:p>
      </dgm:t>
    </dgm:pt>
    <dgm:pt modelId="{CAC81B41-1DF2-4AEB-8565-B28AA69B101B}" type="parTrans" cxnId="{F3E55F60-C7B8-452F-8D80-6D85E9561FD8}">
      <dgm:prSet/>
      <dgm:spPr/>
      <dgm:t>
        <a:bodyPr/>
        <a:lstStyle/>
        <a:p>
          <a:endParaRPr lang="ru-RU"/>
        </a:p>
      </dgm:t>
    </dgm:pt>
    <dgm:pt modelId="{C9CCDE83-BD73-4228-8A57-1AE7D9F16A7E}" type="sibTrans" cxnId="{F3E55F60-C7B8-452F-8D80-6D85E9561FD8}">
      <dgm:prSet/>
      <dgm:spPr/>
      <dgm:t>
        <a:bodyPr/>
        <a:lstStyle/>
        <a:p>
          <a:endParaRPr lang="ru-RU"/>
        </a:p>
      </dgm:t>
    </dgm:pt>
    <dgm:pt modelId="{F92C17E8-9042-4AA2-A4CB-27238BC70AA9}">
      <dgm:prSet/>
      <dgm:spPr/>
      <dgm:t>
        <a:bodyPr/>
        <a:lstStyle/>
        <a:p>
          <a:r>
            <a:rPr lang="ru-RU" b="1" dirty="0" smtClean="0">
              <a:latin typeface="Times New Roman" pitchFamily="18" charset="0"/>
              <a:cs typeface="Times New Roman" pitchFamily="18" charset="0"/>
            </a:rPr>
            <a:t>выдвижение гипотезы</a:t>
          </a:r>
        </a:p>
      </dgm:t>
    </dgm:pt>
    <dgm:pt modelId="{E0E76411-F434-437A-8D1E-762A933C8FE5}" type="parTrans" cxnId="{B3A9DFBD-3BBD-4E97-8F4E-15726C050F1B}">
      <dgm:prSet/>
      <dgm:spPr/>
      <dgm:t>
        <a:bodyPr/>
        <a:lstStyle/>
        <a:p>
          <a:endParaRPr lang="ru-RU"/>
        </a:p>
      </dgm:t>
    </dgm:pt>
    <dgm:pt modelId="{85D61A0F-FAAE-4058-B8F1-6F8402B819D8}" type="sibTrans" cxnId="{B3A9DFBD-3BBD-4E97-8F4E-15726C050F1B}">
      <dgm:prSet/>
      <dgm:spPr/>
      <dgm:t>
        <a:bodyPr/>
        <a:lstStyle/>
        <a:p>
          <a:endParaRPr lang="ru-RU"/>
        </a:p>
      </dgm:t>
    </dgm:pt>
    <dgm:pt modelId="{8D14D97F-1746-4BF3-BDC3-4AA0381A5D72}">
      <dgm:prSet phldrT="[Текст]"/>
      <dgm:spPr/>
      <dgm:t>
        <a:bodyPr/>
        <a:lstStyle/>
        <a:p>
          <a:r>
            <a:rPr lang="ru-RU" b="1" dirty="0" smtClean="0">
              <a:latin typeface="Times New Roman" pitchFamily="18" charset="0"/>
              <a:cs typeface="Times New Roman" pitchFamily="18" charset="0"/>
            </a:rPr>
            <a:t>работа с парадоксами</a:t>
          </a:r>
          <a:endParaRPr lang="ru-RU" dirty="0">
            <a:latin typeface="Times New Roman" pitchFamily="18" charset="0"/>
            <a:cs typeface="Times New Roman" pitchFamily="18" charset="0"/>
          </a:endParaRPr>
        </a:p>
      </dgm:t>
    </dgm:pt>
    <dgm:pt modelId="{B49D24F1-8AC1-4D3C-8D9C-66E419C6E74D}" type="parTrans" cxnId="{CA792619-5977-42E0-AE16-C47A987130AA}">
      <dgm:prSet/>
      <dgm:spPr/>
      <dgm:t>
        <a:bodyPr/>
        <a:lstStyle/>
        <a:p>
          <a:endParaRPr lang="ru-RU"/>
        </a:p>
      </dgm:t>
    </dgm:pt>
    <dgm:pt modelId="{0CCA71CC-1C23-409A-A9D9-8C5E33492718}" type="sibTrans" cxnId="{CA792619-5977-42E0-AE16-C47A987130AA}">
      <dgm:prSet/>
      <dgm:spPr/>
      <dgm:t>
        <a:bodyPr/>
        <a:lstStyle/>
        <a:p>
          <a:endParaRPr lang="ru-RU"/>
        </a:p>
      </dgm:t>
    </dgm:pt>
    <dgm:pt modelId="{B88E130C-2403-4D23-903F-B2AC189BD998}">
      <dgm:prSet phldrT="[Текст]"/>
      <dgm:spPr/>
      <dgm:t>
        <a:bodyPr/>
        <a:lstStyle/>
        <a:p>
          <a:r>
            <a:rPr lang="ru-RU" b="1" dirty="0" smtClean="0">
              <a:latin typeface="Times New Roman" pitchFamily="18" charset="0"/>
              <a:cs typeface="Times New Roman" pitchFamily="18" charset="0"/>
            </a:rPr>
            <a:t>экспериментирование</a:t>
          </a:r>
          <a:endParaRPr lang="ru-RU" dirty="0">
            <a:latin typeface="Times New Roman" pitchFamily="18" charset="0"/>
            <a:cs typeface="Times New Roman" pitchFamily="18" charset="0"/>
          </a:endParaRPr>
        </a:p>
      </dgm:t>
    </dgm:pt>
    <dgm:pt modelId="{62675A4E-3A36-40F8-BED4-C9A2EDB9F7BB}" type="parTrans" cxnId="{69FAE27D-6587-48F9-AF16-CA3902EFB927}">
      <dgm:prSet/>
      <dgm:spPr/>
      <dgm:t>
        <a:bodyPr/>
        <a:lstStyle/>
        <a:p>
          <a:endParaRPr lang="ru-RU"/>
        </a:p>
      </dgm:t>
    </dgm:pt>
    <dgm:pt modelId="{25A78B4D-38F9-4C8F-8359-EBD989230D70}" type="sibTrans" cxnId="{69FAE27D-6587-48F9-AF16-CA3902EFB927}">
      <dgm:prSet/>
      <dgm:spPr/>
      <dgm:t>
        <a:bodyPr/>
        <a:lstStyle/>
        <a:p>
          <a:endParaRPr lang="ru-RU"/>
        </a:p>
      </dgm:t>
    </dgm:pt>
    <dgm:pt modelId="{B3867E27-350A-4B90-B819-C2A5B796823E}">
      <dgm:prSet phldrT="[Текст]"/>
      <dgm:spPr/>
      <dgm:t>
        <a:bodyPr/>
        <a:lstStyle/>
        <a:p>
          <a:r>
            <a:rPr lang="ru-RU" b="1" dirty="0" smtClean="0">
              <a:latin typeface="Times New Roman" pitchFamily="18" charset="0"/>
              <a:cs typeface="Times New Roman" pitchFamily="18" charset="0"/>
            </a:rPr>
            <a:t>высказывание и оценка суждения</a:t>
          </a:r>
          <a:endParaRPr lang="ru-RU" dirty="0">
            <a:latin typeface="Times New Roman" pitchFamily="18" charset="0"/>
            <a:cs typeface="Times New Roman" pitchFamily="18" charset="0"/>
          </a:endParaRPr>
        </a:p>
      </dgm:t>
    </dgm:pt>
    <dgm:pt modelId="{CC1B6BB7-5927-42CC-BA38-79E5DD121F5A}" type="parTrans" cxnId="{D9D424BA-A451-4FFD-98E7-01BB2B83B4DC}">
      <dgm:prSet/>
      <dgm:spPr/>
      <dgm:t>
        <a:bodyPr/>
        <a:lstStyle/>
        <a:p>
          <a:endParaRPr lang="ru-RU"/>
        </a:p>
      </dgm:t>
    </dgm:pt>
    <dgm:pt modelId="{9CD186B8-2390-4159-BD3F-9F624E0E61A9}" type="sibTrans" cxnId="{D9D424BA-A451-4FFD-98E7-01BB2B83B4DC}">
      <dgm:prSet/>
      <dgm:spPr/>
      <dgm:t>
        <a:bodyPr/>
        <a:lstStyle/>
        <a:p>
          <a:endParaRPr lang="ru-RU"/>
        </a:p>
      </dgm:t>
    </dgm:pt>
    <dgm:pt modelId="{66FC668D-6D30-4919-B57B-22B95CEAD8F5}" type="pres">
      <dgm:prSet presAssocID="{7173AE8F-DA90-4223-B22D-49E029FCD459}" presName="Name0" presStyleCnt="0">
        <dgm:presLayoutVars>
          <dgm:dir/>
          <dgm:animLvl val="lvl"/>
          <dgm:resizeHandles val="exact"/>
        </dgm:presLayoutVars>
      </dgm:prSet>
      <dgm:spPr/>
      <dgm:t>
        <a:bodyPr/>
        <a:lstStyle/>
        <a:p>
          <a:endParaRPr lang="ru-RU"/>
        </a:p>
      </dgm:t>
    </dgm:pt>
    <dgm:pt modelId="{EAD86803-3B6A-468B-94A2-1BAF1A047816}" type="pres">
      <dgm:prSet presAssocID="{B3867E27-350A-4B90-B819-C2A5B796823E}" presName="boxAndChildren" presStyleCnt="0"/>
      <dgm:spPr/>
    </dgm:pt>
    <dgm:pt modelId="{343D453D-1340-428F-A48D-CCE75A81DBA4}" type="pres">
      <dgm:prSet presAssocID="{B3867E27-350A-4B90-B819-C2A5B796823E}" presName="parentTextBox" presStyleLbl="node1" presStyleIdx="0" presStyleCnt="7"/>
      <dgm:spPr/>
      <dgm:t>
        <a:bodyPr/>
        <a:lstStyle/>
        <a:p>
          <a:endParaRPr lang="ru-RU"/>
        </a:p>
      </dgm:t>
    </dgm:pt>
    <dgm:pt modelId="{3A01257C-3945-414A-A31B-B9A8B0E82ACF}" type="pres">
      <dgm:prSet presAssocID="{25A78B4D-38F9-4C8F-8359-EBD989230D70}" presName="sp" presStyleCnt="0"/>
      <dgm:spPr/>
    </dgm:pt>
    <dgm:pt modelId="{3D90E48E-61A5-4FD9-911D-9D01CF259A61}" type="pres">
      <dgm:prSet presAssocID="{B88E130C-2403-4D23-903F-B2AC189BD998}" presName="arrowAndChildren" presStyleCnt="0"/>
      <dgm:spPr/>
    </dgm:pt>
    <dgm:pt modelId="{86DF4FB4-BC5C-4967-8906-64C3E6BD359F}" type="pres">
      <dgm:prSet presAssocID="{B88E130C-2403-4D23-903F-B2AC189BD998}" presName="parentTextArrow" presStyleLbl="node1" presStyleIdx="1" presStyleCnt="7"/>
      <dgm:spPr/>
      <dgm:t>
        <a:bodyPr/>
        <a:lstStyle/>
        <a:p>
          <a:endParaRPr lang="ru-RU"/>
        </a:p>
      </dgm:t>
    </dgm:pt>
    <dgm:pt modelId="{097A1296-48E6-413C-B3A0-66A3BA23D434}" type="pres">
      <dgm:prSet presAssocID="{0CCA71CC-1C23-409A-A9D9-8C5E33492718}" presName="sp" presStyleCnt="0"/>
      <dgm:spPr/>
    </dgm:pt>
    <dgm:pt modelId="{306AB0FE-A93F-4656-A349-B7DA1011FD05}" type="pres">
      <dgm:prSet presAssocID="{8D14D97F-1746-4BF3-BDC3-4AA0381A5D72}" presName="arrowAndChildren" presStyleCnt="0"/>
      <dgm:spPr/>
    </dgm:pt>
    <dgm:pt modelId="{6C4B63BC-E86E-42F8-89B3-D7F43266EDC3}" type="pres">
      <dgm:prSet presAssocID="{8D14D97F-1746-4BF3-BDC3-4AA0381A5D72}" presName="parentTextArrow" presStyleLbl="node1" presStyleIdx="2" presStyleCnt="7"/>
      <dgm:spPr/>
      <dgm:t>
        <a:bodyPr/>
        <a:lstStyle/>
        <a:p>
          <a:endParaRPr lang="ru-RU"/>
        </a:p>
      </dgm:t>
    </dgm:pt>
    <dgm:pt modelId="{247F2DFF-6FE4-431E-ACB5-D8C8D147F194}" type="pres">
      <dgm:prSet presAssocID="{C9CCDE83-BD73-4228-8A57-1AE7D9F16A7E}" presName="sp" presStyleCnt="0"/>
      <dgm:spPr/>
    </dgm:pt>
    <dgm:pt modelId="{D1BC83E6-1DCD-4D09-809A-CF2B24170F84}" type="pres">
      <dgm:prSet presAssocID="{87A48FEF-795E-495A-95EB-246B6DA68201}" presName="arrowAndChildren" presStyleCnt="0"/>
      <dgm:spPr/>
    </dgm:pt>
    <dgm:pt modelId="{19F5A7C3-1CA5-4543-9A0E-ECE5E2C5CDAC}" type="pres">
      <dgm:prSet presAssocID="{87A48FEF-795E-495A-95EB-246B6DA68201}" presName="parentTextArrow" presStyleLbl="node1" presStyleIdx="3" presStyleCnt="7"/>
      <dgm:spPr/>
      <dgm:t>
        <a:bodyPr/>
        <a:lstStyle/>
        <a:p>
          <a:endParaRPr lang="ru-RU"/>
        </a:p>
      </dgm:t>
    </dgm:pt>
    <dgm:pt modelId="{E9F52AF3-9820-4130-B1DD-AACD9BE7D878}" type="pres">
      <dgm:prSet presAssocID="{D5AB1BA3-EAA7-419A-9165-F735842A9D88}" presName="sp" presStyleCnt="0"/>
      <dgm:spPr/>
    </dgm:pt>
    <dgm:pt modelId="{C05E909A-A447-439C-A17F-B66609F5BFE9}" type="pres">
      <dgm:prSet presAssocID="{15EB5EBC-EA42-447C-8D7A-6708BA409F99}" presName="arrowAndChildren" presStyleCnt="0"/>
      <dgm:spPr/>
    </dgm:pt>
    <dgm:pt modelId="{9B71CA32-3564-438E-8264-AA7A568CE086}" type="pres">
      <dgm:prSet presAssocID="{15EB5EBC-EA42-447C-8D7A-6708BA409F99}" presName="parentTextArrow" presStyleLbl="node1" presStyleIdx="4" presStyleCnt="7"/>
      <dgm:spPr/>
      <dgm:t>
        <a:bodyPr/>
        <a:lstStyle/>
        <a:p>
          <a:endParaRPr lang="ru-RU"/>
        </a:p>
      </dgm:t>
    </dgm:pt>
    <dgm:pt modelId="{417FE8EB-9644-4A20-B3E3-3F3061622565}" type="pres">
      <dgm:prSet presAssocID="{85D61A0F-FAAE-4058-B8F1-6F8402B819D8}" presName="sp" presStyleCnt="0"/>
      <dgm:spPr/>
    </dgm:pt>
    <dgm:pt modelId="{DAE1281E-4517-4ADE-A1F4-4E70747968F3}" type="pres">
      <dgm:prSet presAssocID="{F92C17E8-9042-4AA2-A4CB-27238BC70AA9}" presName="arrowAndChildren" presStyleCnt="0"/>
      <dgm:spPr/>
    </dgm:pt>
    <dgm:pt modelId="{753083E5-4BBE-4279-8D24-985EC0D247AE}" type="pres">
      <dgm:prSet presAssocID="{F92C17E8-9042-4AA2-A4CB-27238BC70AA9}" presName="parentTextArrow" presStyleLbl="node1" presStyleIdx="5" presStyleCnt="7"/>
      <dgm:spPr/>
      <dgm:t>
        <a:bodyPr/>
        <a:lstStyle/>
        <a:p>
          <a:endParaRPr lang="ru-RU"/>
        </a:p>
      </dgm:t>
    </dgm:pt>
    <dgm:pt modelId="{6101F308-DC15-4FF0-827D-01EE6E16E34F}" type="pres">
      <dgm:prSet presAssocID="{AAEB77F2-6C96-4337-8CB0-08D12236B184}" presName="sp" presStyleCnt="0"/>
      <dgm:spPr/>
    </dgm:pt>
    <dgm:pt modelId="{15087359-3604-4F0F-AE95-1C3C9BD9D8B3}" type="pres">
      <dgm:prSet presAssocID="{E2F3C1DF-850A-4436-9FC5-5B842370416B}" presName="arrowAndChildren" presStyleCnt="0"/>
      <dgm:spPr/>
    </dgm:pt>
    <dgm:pt modelId="{D56927F8-5F53-4726-BA08-3863839112A1}" type="pres">
      <dgm:prSet presAssocID="{E2F3C1DF-850A-4436-9FC5-5B842370416B}" presName="parentTextArrow" presStyleLbl="node1" presStyleIdx="6" presStyleCnt="7" custLinFactNeighborY="-20"/>
      <dgm:spPr/>
      <dgm:t>
        <a:bodyPr/>
        <a:lstStyle/>
        <a:p>
          <a:endParaRPr lang="ru-RU"/>
        </a:p>
      </dgm:t>
    </dgm:pt>
  </dgm:ptLst>
  <dgm:cxnLst>
    <dgm:cxn modelId="{E0D0D254-771D-4E9B-ACFE-7649B88D2AE3}" srcId="{7173AE8F-DA90-4223-B22D-49E029FCD459}" destId="{15EB5EBC-EA42-447C-8D7A-6708BA409F99}" srcOrd="2" destOrd="0" parTransId="{69B5EF03-C73C-4E8A-9486-50D83DCC2900}" sibTransId="{D5AB1BA3-EAA7-419A-9165-F735842A9D88}"/>
    <dgm:cxn modelId="{F0220E00-670E-4B4C-B88A-6A3F5D2D8D1D}" srcId="{7173AE8F-DA90-4223-B22D-49E029FCD459}" destId="{E2F3C1DF-850A-4436-9FC5-5B842370416B}" srcOrd="0" destOrd="0" parTransId="{D85EDFBC-6EAC-4CF7-9124-0898C247D3B4}" sibTransId="{AAEB77F2-6C96-4337-8CB0-08D12236B184}"/>
    <dgm:cxn modelId="{B3A9DFBD-3BBD-4E97-8F4E-15726C050F1B}" srcId="{7173AE8F-DA90-4223-B22D-49E029FCD459}" destId="{F92C17E8-9042-4AA2-A4CB-27238BC70AA9}" srcOrd="1" destOrd="0" parTransId="{E0E76411-F434-437A-8D1E-762A933C8FE5}" sibTransId="{85D61A0F-FAAE-4058-B8F1-6F8402B819D8}"/>
    <dgm:cxn modelId="{D9D424BA-A451-4FFD-98E7-01BB2B83B4DC}" srcId="{7173AE8F-DA90-4223-B22D-49E029FCD459}" destId="{B3867E27-350A-4B90-B819-C2A5B796823E}" srcOrd="6" destOrd="0" parTransId="{CC1B6BB7-5927-42CC-BA38-79E5DD121F5A}" sibTransId="{9CD186B8-2390-4159-BD3F-9F624E0E61A9}"/>
    <dgm:cxn modelId="{9BB7AF9C-10EF-4D0B-BBD2-92853301A2A2}" type="presOf" srcId="{8D14D97F-1746-4BF3-BDC3-4AA0381A5D72}" destId="{6C4B63BC-E86E-42F8-89B3-D7F43266EDC3}" srcOrd="0" destOrd="0" presId="urn:microsoft.com/office/officeart/2005/8/layout/process4"/>
    <dgm:cxn modelId="{DDDC6978-8421-47F9-B6A1-FD4DEFDDE350}" type="presOf" srcId="{F92C17E8-9042-4AA2-A4CB-27238BC70AA9}" destId="{753083E5-4BBE-4279-8D24-985EC0D247AE}" srcOrd="0" destOrd="0" presId="urn:microsoft.com/office/officeart/2005/8/layout/process4"/>
    <dgm:cxn modelId="{F4EC1607-1426-4348-B980-0CE3D2E57CFF}" type="presOf" srcId="{B3867E27-350A-4B90-B819-C2A5B796823E}" destId="{343D453D-1340-428F-A48D-CCE75A81DBA4}" srcOrd="0" destOrd="0" presId="urn:microsoft.com/office/officeart/2005/8/layout/process4"/>
    <dgm:cxn modelId="{FE4E06BD-16D5-46EE-AB58-2DC81E7FCF4B}" type="presOf" srcId="{B88E130C-2403-4D23-903F-B2AC189BD998}" destId="{86DF4FB4-BC5C-4967-8906-64C3E6BD359F}" srcOrd="0" destOrd="0" presId="urn:microsoft.com/office/officeart/2005/8/layout/process4"/>
    <dgm:cxn modelId="{41095D6E-CB65-47F9-B4DA-757BAEE8154D}" type="presOf" srcId="{7173AE8F-DA90-4223-B22D-49E029FCD459}" destId="{66FC668D-6D30-4919-B57B-22B95CEAD8F5}" srcOrd="0" destOrd="0" presId="urn:microsoft.com/office/officeart/2005/8/layout/process4"/>
    <dgm:cxn modelId="{5E093EF5-0EEF-4AD3-A859-5E24EB23B6E8}" type="presOf" srcId="{87A48FEF-795E-495A-95EB-246B6DA68201}" destId="{19F5A7C3-1CA5-4543-9A0E-ECE5E2C5CDAC}" srcOrd="0" destOrd="0" presId="urn:microsoft.com/office/officeart/2005/8/layout/process4"/>
    <dgm:cxn modelId="{3CBADFD9-1269-476D-A526-27E419E89AE0}" type="presOf" srcId="{E2F3C1DF-850A-4436-9FC5-5B842370416B}" destId="{D56927F8-5F53-4726-BA08-3863839112A1}" srcOrd="0" destOrd="0" presId="urn:microsoft.com/office/officeart/2005/8/layout/process4"/>
    <dgm:cxn modelId="{CA792619-5977-42E0-AE16-C47A987130AA}" srcId="{7173AE8F-DA90-4223-B22D-49E029FCD459}" destId="{8D14D97F-1746-4BF3-BDC3-4AA0381A5D72}" srcOrd="4" destOrd="0" parTransId="{B49D24F1-8AC1-4D3C-8D9C-66E419C6E74D}" sibTransId="{0CCA71CC-1C23-409A-A9D9-8C5E33492718}"/>
    <dgm:cxn modelId="{F3E55F60-C7B8-452F-8D80-6D85E9561FD8}" srcId="{7173AE8F-DA90-4223-B22D-49E029FCD459}" destId="{87A48FEF-795E-495A-95EB-246B6DA68201}" srcOrd="3" destOrd="0" parTransId="{CAC81B41-1DF2-4AEB-8565-B28AA69B101B}" sibTransId="{C9CCDE83-BD73-4228-8A57-1AE7D9F16A7E}"/>
    <dgm:cxn modelId="{A3F19BE9-6271-4361-BACE-FA369BF1681A}" type="presOf" srcId="{15EB5EBC-EA42-447C-8D7A-6708BA409F99}" destId="{9B71CA32-3564-438E-8264-AA7A568CE086}" srcOrd="0" destOrd="0" presId="urn:microsoft.com/office/officeart/2005/8/layout/process4"/>
    <dgm:cxn modelId="{69FAE27D-6587-48F9-AF16-CA3902EFB927}" srcId="{7173AE8F-DA90-4223-B22D-49E029FCD459}" destId="{B88E130C-2403-4D23-903F-B2AC189BD998}" srcOrd="5" destOrd="0" parTransId="{62675A4E-3A36-40F8-BED4-C9A2EDB9F7BB}" sibTransId="{25A78B4D-38F9-4C8F-8359-EBD989230D70}"/>
    <dgm:cxn modelId="{32710A19-6370-4E88-A2E4-53078DE7A8C2}" type="presParOf" srcId="{66FC668D-6D30-4919-B57B-22B95CEAD8F5}" destId="{EAD86803-3B6A-468B-94A2-1BAF1A047816}" srcOrd="0" destOrd="0" presId="urn:microsoft.com/office/officeart/2005/8/layout/process4"/>
    <dgm:cxn modelId="{FAC078D3-22C1-4C29-8437-37AB3D46C465}" type="presParOf" srcId="{EAD86803-3B6A-468B-94A2-1BAF1A047816}" destId="{343D453D-1340-428F-A48D-CCE75A81DBA4}" srcOrd="0" destOrd="0" presId="urn:microsoft.com/office/officeart/2005/8/layout/process4"/>
    <dgm:cxn modelId="{CE660034-857E-41C3-98C2-805810EBF51E}" type="presParOf" srcId="{66FC668D-6D30-4919-B57B-22B95CEAD8F5}" destId="{3A01257C-3945-414A-A31B-B9A8B0E82ACF}" srcOrd="1" destOrd="0" presId="urn:microsoft.com/office/officeart/2005/8/layout/process4"/>
    <dgm:cxn modelId="{927AC72C-993B-4533-BAE5-0492A257009C}" type="presParOf" srcId="{66FC668D-6D30-4919-B57B-22B95CEAD8F5}" destId="{3D90E48E-61A5-4FD9-911D-9D01CF259A61}" srcOrd="2" destOrd="0" presId="urn:microsoft.com/office/officeart/2005/8/layout/process4"/>
    <dgm:cxn modelId="{255D7B21-98C9-43EA-8983-9F1E03CEE45C}" type="presParOf" srcId="{3D90E48E-61A5-4FD9-911D-9D01CF259A61}" destId="{86DF4FB4-BC5C-4967-8906-64C3E6BD359F}" srcOrd="0" destOrd="0" presId="urn:microsoft.com/office/officeart/2005/8/layout/process4"/>
    <dgm:cxn modelId="{4F3C7A29-59C7-45BE-B9AA-06E2F21B2B13}" type="presParOf" srcId="{66FC668D-6D30-4919-B57B-22B95CEAD8F5}" destId="{097A1296-48E6-413C-B3A0-66A3BA23D434}" srcOrd="3" destOrd="0" presId="urn:microsoft.com/office/officeart/2005/8/layout/process4"/>
    <dgm:cxn modelId="{F9F11FDB-4BD3-473C-A494-1404BCCEA205}" type="presParOf" srcId="{66FC668D-6D30-4919-B57B-22B95CEAD8F5}" destId="{306AB0FE-A93F-4656-A349-B7DA1011FD05}" srcOrd="4" destOrd="0" presId="urn:microsoft.com/office/officeart/2005/8/layout/process4"/>
    <dgm:cxn modelId="{C82C615A-11CD-4691-8E33-EC84F67DCF4B}" type="presParOf" srcId="{306AB0FE-A93F-4656-A349-B7DA1011FD05}" destId="{6C4B63BC-E86E-42F8-89B3-D7F43266EDC3}" srcOrd="0" destOrd="0" presId="urn:microsoft.com/office/officeart/2005/8/layout/process4"/>
    <dgm:cxn modelId="{1F6F147D-EF85-4DD5-8F96-C51FE156DA5F}" type="presParOf" srcId="{66FC668D-6D30-4919-B57B-22B95CEAD8F5}" destId="{247F2DFF-6FE4-431E-ACB5-D8C8D147F194}" srcOrd="5" destOrd="0" presId="urn:microsoft.com/office/officeart/2005/8/layout/process4"/>
    <dgm:cxn modelId="{BDF8CB0C-7CCA-4AF1-8E1D-3D85BE95F19C}" type="presParOf" srcId="{66FC668D-6D30-4919-B57B-22B95CEAD8F5}" destId="{D1BC83E6-1DCD-4D09-809A-CF2B24170F84}" srcOrd="6" destOrd="0" presId="urn:microsoft.com/office/officeart/2005/8/layout/process4"/>
    <dgm:cxn modelId="{FE125CDC-4E82-4516-8FE9-67196A3596F8}" type="presParOf" srcId="{D1BC83E6-1DCD-4D09-809A-CF2B24170F84}" destId="{19F5A7C3-1CA5-4543-9A0E-ECE5E2C5CDAC}" srcOrd="0" destOrd="0" presId="urn:microsoft.com/office/officeart/2005/8/layout/process4"/>
    <dgm:cxn modelId="{B48069DB-BB98-416F-AE77-EFC26C81FB0F}" type="presParOf" srcId="{66FC668D-6D30-4919-B57B-22B95CEAD8F5}" destId="{E9F52AF3-9820-4130-B1DD-AACD9BE7D878}" srcOrd="7" destOrd="0" presId="urn:microsoft.com/office/officeart/2005/8/layout/process4"/>
    <dgm:cxn modelId="{FBD6A441-9972-4CBF-B763-6B6F2C1FFCDC}" type="presParOf" srcId="{66FC668D-6D30-4919-B57B-22B95CEAD8F5}" destId="{C05E909A-A447-439C-A17F-B66609F5BFE9}" srcOrd="8" destOrd="0" presId="urn:microsoft.com/office/officeart/2005/8/layout/process4"/>
    <dgm:cxn modelId="{BFB05A83-3981-4FAF-BE16-C82347B77F50}" type="presParOf" srcId="{C05E909A-A447-439C-A17F-B66609F5BFE9}" destId="{9B71CA32-3564-438E-8264-AA7A568CE086}" srcOrd="0" destOrd="0" presId="urn:microsoft.com/office/officeart/2005/8/layout/process4"/>
    <dgm:cxn modelId="{C1421E26-3966-4F77-8F9A-033B100560E6}" type="presParOf" srcId="{66FC668D-6D30-4919-B57B-22B95CEAD8F5}" destId="{417FE8EB-9644-4A20-B3E3-3F3061622565}" srcOrd="9" destOrd="0" presId="urn:microsoft.com/office/officeart/2005/8/layout/process4"/>
    <dgm:cxn modelId="{0137E9D8-FC5B-43D6-9049-0156185E4D0E}" type="presParOf" srcId="{66FC668D-6D30-4919-B57B-22B95CEAD8F5}" destId="{DAE1281E-4517-4ADE-A1F4-4E70747968F3}" srcOrd="10" destOrd="0" presId="urn:microsoft.com/office/officeart/2005/8/layout/process4"/>
    <dgm:cxn modelId="{7632244D-A563-4B97-A307-C8847061D2E0}" type="presParOf" srcId="{DAE1281E-4517-4ADE-A1F4-4E70747968F3}" destId="{753083E5-4BBE-4279-8D24-985EC0D247AE}" srcOrd="0" destOrd="0" presId="urn:microsoft.com/office/officeart/2005/8/layout/process4"/>
    <dgm:cxn modelId="{1C9BBBB2-7622-49F1-8825-C4D5CC8B4AA8}" type="presParOf" srcId="{66FC668D-6D30-4919-B57B-22B95CEAD8F5}" destId="{6101F308-DC15-4FF0-827D-01EE6E16E34F}" srcOrd="11" destOrd="0" presId="urn:microsoft.com/office/officeart/2005/8/layout/process4"/>
    <dgm:cxn modelId="{D0B0F823-1BFF-40CE-9F73-61BDFCD8D0AA}" type="presParOf" srcId="{66FC668D-6D30-4919-B57B-22B95CEAD8F5}" destId="{15087359-3604-4F0F-AE95-1C3C9BD9D8B3}" srcOrd="12" destOrd="0" presId="urn:microsoft.com/office/officeart/2005/8/layout/process4"/>
    <dgm:cxn modelId="{21202EED-1C05-4C8B-8663-20721D6585E8}" type="presParOf" srcId="{15087359-3604-4F0F-AE95-1C3C9BD9D8B3}" destId="{D56927F8-5F53-4726-BA08-3863839112A1}"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D453D-1340-428F-A48D-CCE75A81DBA4}">
      <dsp:nvSpPr>
        <dsp:cNvPr id="0" name=""/>
        <dsp:cNvSpPr/>
      </dsp:nvSpPr>
      <dsp:spPr>
        <a:xfrm>
          <a:off x="0" y="4958007"/>
          <a:ext cx="5357850" cy="5425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b="1" kern="1200" dirty="0" smtClean="0">
              <a:latin typeface="Times New Roman" pitchFamily="18" charset="0"/>
              <a:cs typeface="Times New Roman" pitchFamily="18" charset="0"/>
            </a:rPr>
            <a:t>высказывание и оценка суждения</a:t>
          </a:r>
          <a:endParaRPr lang="ru-RU" sz="1900" kern="1200" dirty="0">
            <a:latin typeface="Times New Roman" pitchFamily="18" charset="0"/>
            <a:cs typeface="Times New Roman" pitchFamily="18" charset="0"/>
          </a:endParaRPr>
        </a:p>
      </dsp:txBody>
      <dsp:txXfrm>
        <a:off x="0" y="4958007"/>
        <a:ext cx="5357850" cy="542552"/>
      </dsp:txXfrm>
    </dsp:sp>
    <dsp:sp modelId="{86DF4FB4-BC5C-4967-8906-64C3E6BD359F}">
      <dsp:nvSpPr>
        <dsp:cNvPr id="0" name=""/>
        <dsp:cNvSpPr/>
      </dsp:nvSpPr>
      <dsp:spPr>
        <a:xfrm rot="10800000">
          <a:off x="0" y="4131700"/>
          <a:ext cx="5357850" cy="83444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b="1" kern="1200" dirty="0" smtClean="0">
              <a:latin typeface="Times New Roman" pitchFamily="18" charset="0"/>
              <a:cs typeface="Times New Roman" pitchFamily="18" charset="0"/>
            </a:rPr>
            <a:t>экспериментирование</a:t>
          </a:r>
          <a:endParaRPr lang="ru-RU" sz="1900" kern="1200" dirty="0">
            <a:latin typeface="Times New Roman" pitchFamily="18" charset="0"/>
            <a:cs typeface="Times New Roman" pitchFamily="18" charset="0"/>
          </a:endParaRPr>
        </a:p>
      </dsp:txBody>
      <dsp:txXfrm rot="10800000">
        <a:off x="0" y="4131700"/>
        <a:ext cx="5357850" cy="542197"/>
      </dsp:txXfrm>
    </dsp:sp>
    <dsp:sp modelId="{6C4B63BC-E86E-42F8-89B3-D7F43266EDC3}">
      <dsp:nvSpPr>
        <dsp:cNvPr id="0" name=""/>
        <dsp:cNvSpPr/>
      </dsp:nvSpPr>
      <dsp:spPr>
        <a:xfrm rot="10800000">
          <a:off x="0" y="3305393"/>
          <a:ext cx="5357850" cy="83444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b="1" kern="1200" dirty="0" smtClean="0">
              <a:latin typeface="Times New Roman" pitchFamily="18" charset="0"/>
              <a:cs typeface="Times New Roman" pitchFamily="18" charset="0"/>
            </a:rPr>
            <a:t>работа с парадоксами</a:t>
          </a:r>
          <a:endParaRPr lang="ru-RU" sz="1900" kern="1200" dirty="0">
            <a:latin typeface="Times New Roman" pitchFamily="18" charset="0"/>
            <a:cs typeface="Times New Roman" pitchFamily="18" charset="0"/>
          </a:endParaRPr>
        </a:p>
      </dsp:txBody>
      <dsp:txXfrm rot="10800000">
        <a:off x="0" y="3305393"/>
        <a:ext cx="5357850" cy="542197"/>
      </dsp:txXfrm>
    </dsp:sp>
    <dsp:sp modelId="{19F5A7C3-1CA5-4543-9A0E-ECE5E2C5CDAC}">
      <dsp:nvSpPr>
        <dsp:cNvPr id="0" name=""/>
        <dsp:cNvSpPr/>
      </dsp:nvSpPr>
      <dsp:spPr>
        <a:xfrm rot="10800000">
          <a:off x="0" y="2479086"/>
          <a:ext cx="5357850" cy="83444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b="1" kern="1200" dirty="0" smtClean="0">
              <a:latin typeface="Times New Roman" pitchFamily="18" charset="0"/>
              <a:cs typeface="Times New Roman" pitchFamily="18" charset="0"/>
            </a:rPr>
            <a:t>классификация</a:t>
          </a:r>
          <a:endParaRPr lang="ru-RU" sz="1900" kern="1200" dirty="0">
            <a:latin typeface="Times New Roman" pitchFamily="18" charset="0"/>
            <a:cs typeface="Times New Roman" pitchFamily="18" charset="0"/>
          </a:endParaRPr>
        </a:p>
      </dsp:txBody>
      <dsp:txXfrm rot="10800000">
        <a:off x="0" y="2479086"/>
        <a:ext cx="5357850" cy="542197"/>
      </dsp:txXfrm>
    </dsp:sp>
    <dsp:sp modelId="{9B71CA32-3564-438E-8264-AA7A568CE086}">
      <dsp:nvSpPr>
        <dsp:cNvPr id="0" name=""/>
        <dsp:cNvSpPr/>
      </dsp:nvSpPr>
      <dsp:spPr>
        <a:xfrm rot="10800000">
          <a:off x="0" y="1652780"/>
          <a:ext cx="5357850" cy="83444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b="1" kern="1200" dirty="0" smtClean="0">
              <a:latin typeface="Times New Roman" pitchFamily="18" charset="0"/>
              <a:cs typeface="Times New Roman" pitchFamily="18" charset="0"/>
            </a:rPr>
            <a:t>задавание вопросов</a:t>
          </a:r>
          <a:endParaRPr lang="ru-RU" sz="1900" kern="1200" dirty="0">
            <a:latin typeface="Times New Roman" pitchFamily="18" charset="0"/>
            <a:cs typeface="Times New Roman" pitchFamily="18" charset="0"/>
          </a:endParaRPr>
        </a:p>
      </dsp:txBody>
      <dsp:txXfrm rot="10800000">
        <a:off x="0" y="1652780"/>
        <a:ext cx="5357850" cy="542197"/>
      </dsp:txXfrm>
    </dsp:sp>
    <dsp:sp modelId="{753083E5-4BBE-4279-8D24-985EC0D247AE}">
      <dsp:nvSpPr>
        <dsp:cNvPr id="0" name=""/>
        <dsp:cNvSpPr/>
      </dsp:nvSpPr>
      <dsp:spPr>
        <a:xfrm rot="10800000">
          <a:off x="0" y="826473"/>
          <a:ext cx="5357850" cy="83444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b="1" kern="1200" dirty="0" smtClean="0">
              <a:latin typeface="Times New Roman" pitchFamily="18" charset="0"/>
              <a:cs typeface="Times New Roman" pitchFamily="18" charset="0"/>
            </a:rPr>
            <a:t>выдвижение гипотезы</a:t>
          </a:r>
        </a:p>
      </dsp:txBody>
      <dsp:txXfrm rot="10800000">
        <a:off x="0" y="826473"/>
        <a:ext cx="5357850" cy="542197"/>
      </dsp:txXfrm>
    </dsp:sp>
    <dsp:sp modelId="{D56927F8-5F53-4726-BA08-3863839112A1}">
      <dsp:nvSpPr>
        <dsp:cNvPr id="0" name=""/>
        <dsp:cNvSpPr/>
      </dsp:nvSpPr>
      <dsp:spPr>
        <a:xfrm rot="10800000">
          <a:off x="0" y="0"/>
          <a:ext cx="5357850" cy="834445"/>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ru-RU" sz="1900" b="1" kern="1200" dirty="0" smtClean="0">
              <a:latin typeface="Times New Roman" pitchFamily="18" charset="0"/>
              <a:cs typeface="Times New Roman" pitchFamily="18" charset="0"/>
            </a:rPr>
            <a:t>видение проблемы</a:t>
          </a:r>
          <a:endParaRPr lang="ru-RU" sz="1900" kern="1200" dirty="0">
            <a:latin typeface="Times New Roman" pitchFamily="18" charset="0"/>
            <a:cs typeface="Times New Roman" pitchFamily="18" charset="0"/>
          </a:endParaRPr>
        </a:p>
      </dsp:txBody>
      <dsp:txXfrm rot="10800000">
        <a:off x="0" y="0"/>
        <a:ext cx="5357850" cy="54219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30.08.2013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30.08.2013</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30.08.2013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30.08.2013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30.08.2013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30.08.2013</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30.08.2013</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85918" y="3786190"/>
            <a:ext cx="6858048" cy="1014410"/>
          </a:xfrm>
        </p:spPr>
        <p:txBody>
          <a:bodyPr>
            <a:normAutofit fontScale="70000" lnSpcReduction="20000"/>
          </a:bodyPr>
          <a:lstStyle/>
          <a:p>
            <a:r>
              <a:rPr lang="ru-RU" sz="2900" b="1" dirty="0" smtClean="0">
                <a:solidFill>
                  <a:schemeClr val="tx1"/>
                </a:solidFill>
              </a:rPr>
              <a:t>                                                                                </a:t>
            </a:r>
            <a:r>
              <a:rPr lang="ru-RU" sz="2900" b="1" dirty="0" err="1" smtClean="0">
                <a:solidFill>
                  <a:schemeClr val="tx1"/>
                </a:solidFill>
              </a:rPr>
              <a:t>Сечкина</a:t>
            </a:r>
            <a:r>
              <a:rPr lang="ru-RU" sz="2900" b="1" dirty="0" smtClean="0">
                <a:solidFill>
                  <a:schemeClr val="tx1"/>
                </a:solidFill>
              </a:rPr>
              <a:t> О.К</a:t>
            </a:r>
            <a:r>
              <a:rPr lang="ru-RU" sz="2900" b="1" dirty="0" smtClean="0">
                <a:solidFill>
                  <a:schemeClr val="tx1"/>
                </a:solidFill>
              </a:rPr>
              <a:t>.,</a:t>
            </a:r>
            <a:endParaRPr lang="ru-RU" sz="2900" b="1" dirty="0" smtClean="0">
              <a:solidFill>
                <a:schemeClr val="tx1"/>
              </a:solidFill>
            </a:endParaRPr>
          </a:p>
          <a:p>
            <a:r>
              <a:rPr lang="ru-RU" sz="2400" dirty="0" smtClean="0">
                <a:solidFill>
                  <a:schemeClr val="tx1"/>
                </a:solidFill>
                <a:latin typeface="Times New Roman" pitchFamily="18" charset="0"/>
                <a:cs typeface="Times New Roman" pitchFamily="18" charset="0"/>
              </a:rPr>
              <a:t>                              </a:t>
            </a:r>
            <a:r>
              <a:rPr lang="ru-RU" sz="2400" b="1" dirty="0" smtClean="0">
                <a:solidFill>
                  <a:schemeClr val="tx1"/>
                </a:solidFill>
                <a:latin typeface="Times New Roman" pitchFamily="18" charset="0"/>
                <a:cs typeface="Times New Roman" pitchFamily="18" charset="0"/>
              </a:rPr>
              <a:t>Региональный </a:t>
            </a:r>
            <a:r>
              <a:rPr lang="ru-RU" sz="2400" b="1" dirty="0" err="1" smtClean="0">
                <a:solidFill>
                  <a:schemeClr val="tx1"/>
                </a:solidFill>
                <a:latin typeface="Times New Roman" pitchFamily="18" charset="0"/>
                <a:cs typeface="Times New Roman" pitchFamily="18" charset="0"/>
              </a:rPr>
              <a:t>социопсихологический</a:t>
            </a:r>
            <a:r>
              <a:rPr lang="ru-RU" sz="2400" b="1" dirty="0" smtClean="0">
                <a:solidFill>
                  <a:schemeClr val="tx1"/>
                </a:solidFill>
                <a:latin typeface="Times New Roman" pitchFamily="18" charset="0"/>
                <a:cs typeface="Times New Roman" pitchFamily="18" charset="0"/>
              </a:rPr>
              <a:t> центр</a:t>
            </a:r>
          </a:p>
          <a:p>
            <a:r>
              <a:rPr lang="ru-RU" sz="2400" b="1" dirty="0" smtClean="0">
                <a:solidFill>
                  <a:schemeClr val="tx1"/>
                </a:solidFill>
                <a:latin typeface="Times New Roman" pitchFamily="18" charset="0"/>
                <a:cs typeface="Times New Roman" pitchFamily="18" charset="0"/>
              </a:rPr>
              <a:t>                                                                                           г.о. Самара </a:t>
            </a:r>
          </a:p>
          <a:p>
            <a:endParaRPr lang="ru-RU" sz="2400" b="1" dirty="0" smtClean="0">
              <a:solidFill>
                <a:schemeClr val="tx1"/>
              </a:solidFill>
            </a:endParaRPr>
          </a:p>
          <a:p>
            <a:endParaRPr lang="ru-RU" dirty="0"/>
          </a:p>
        </p:txBody>
      </p:sp>
      <p:sp>
        <p:nvSpPr>
          <p:cNvPr id="2" name="Заголовок 1"/>
          <p:cNvSpPr>
            <a:spLocks noGrp="1"/>
          </p:cNvSpPr>
          <p:nvPr>
            <p:ph type="ctrTitle"/>
          </p:nvPr>
        </p:nvSpPr>
        <p:spPr>
          <a:xfrm>
            <a:off x="142844" y="1000108"/>
            <a:ext cx="9001156" cy="2500330"/>
          </a:xfrm>
        </p:spPr>
        <p:txBody>
          <a:bodyPr>
            <a:normAutofit fontScale="90000"/>
          </a:bodyPr>
          <a:lstStyle/>
          <a:p>
            <a:r>
              <a:rPr lang="ru-RU" b="1" dirty="0" smtClean="0">
                <a:solidFill>
                  <a:schemeClr val="tx1"/>
                </a:solidFill>
              </a:rPr>
              <a:t/>
            </a:r>
            <a:br>
              <a:rPr lang="ru-RU" b="1" dirty="0" smtClean="0">
                <a:solidFill>
                  <a:schemeClr val="tx1"/>
                </a:solidFill>
              </a:rPr>
            </a:br>
            <a:r>
              <a:rPr lang="ru-RU" b="1" dirty="0">
                <a:solidFill>
                  <a:schemeClr val="tx1"/>
                </a:solidFill>
              </a:rPr>
              <a:t/>
            </a:r>
            <a:br>
              <a:rPr lang="ru-RU" b="1" dirty="0">
                <a:solidFill>
                  <a:schemeClr val="tx1"/>
                </a:solidFill>
              </a:rPr>
            </a:br>
            <a:r>
              <a:rPr lang="ru-RU" b="1" dirty="0" smtClean="0">
                <a:solidFill>
                  <a:schemeClr val="bg1"/>
                </a:solidFill>
              </a:rPr>
              <a:t>Формирование исследовательского мышления дошкольников и младших школьников по методике А.И. Савенкова</a:t>
            </a:r>
            <a:r>
              <a:rPr lang="ru-RU" b="1" dirty="0" smtClean="0">
                <a:solidFill>
                  <a:schemeClr val="tx1"/>
                </a:solidFill>
              </a:rPr>
              <a:t/>
            </a:r>
            <a:br>
              <a:rPr lang="ru-RU" b="1" dirty="0" smtClean="0">
                <a:solidFill>
                  <a:schemeClr val="tx1"/>
                </a:solidFill>
              </a:rPr>
            </a:br>
            <a:r>
              <a:rPr lang="ru-RU" b="1" dirty="0">
                <a:solidFill>
                  <a:schemeClr val="tx1"/>
                </a:solidFill>
              </a:rPr>
              <a:t/>
            </a:r>
            <a:br>
              <a:rPr lang="ru-RU" b="1" dirty="0">
                <a:solidFill>
                  <a:schemeClr val="tx1"/>
                </a:solidFill>
              </a:rPr>
            </a:br>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285728"/>
            <a:ext cx="7772400" cy="1143000"/>
          </a:xfrm>
        </p:spPr>
        <p:txBody>
          <a:bodyPr>
            <a:normAutofit/>
          </a:bodyPr>
          <a:lstStyle/>
          <a:p>
            <a:r>
              <a:rPr lang="ru-RU" sz="3200" b="1" dirty="0" smtClean="0">
                <a:solidFill>
                  <a:srgbClr val="7030A0"/>
                </a:solidFill>
              </a:rPr>
              <a:t>Задача «Сколько значений у предмета» </a:t>
            </a:r>
            <a:endParaRPr lang="ru-RU" sz="3200" b="1" dirty="0">
              <a:solidFill>
                <a:srgbClr val="7030A0"/>
              </a:solidFill>
            </a:endParaRPr>
          </a:p>
        </p:txBody>
      </p:sp>
      <p:sp>
        <p:nvSpPr>
          <p:cNvPr id="3" name="Содержимое 2"/>
          <p:cNvSpPr>
            <a:spLocks noGrp="1"/>
          </p:cNvSpPr>
          <p:nvPr>
            <p:ph sz="quarter" idx="1"/>
          </p:nvPr>
        </p:nvSpPr>
        <p:spPr>
          <a:xfrm>
            <a:off x="914400" y="1447800"/>
            <a:ext cx="7772400" cy="5124472"/>
          </a:xfrm>
        </p:spPr>
        <p:txBody>
          <a:bodyPr>
            <a:normAutofit fontScale="85000" lnSpcReduction="20000"/>
          </a:bodyPr>
          <a:lstStyle/>
          <a:p>
            <a:pPr algn="just"/>
            <a:r>
              <a:rPr lang="ru-RU" dirty="0" smtClean="0">
                <a:solidFill>
                  <a:srgbClr val="7030A0"/>
                </a:solidFill>
              </a:rPr>
              <a:t>Углубить и одновременно проверить у детей уровень развития способности к мысленному перемещению, позволяющему иначе смотреть на вещи и видеть новые проблемы, можно с помощью широко известных заданий, предложенных американским психологом Дж. </a:t>
            </a:r>
            <a:r>
              <a:rPr lang="ru-RU" dirty="0" err="1" smtClean="0">
                <a:solidFill>
                  <a:srgbClr val="7030A0"/>
                </a:solidFill>
              </a:rPr>
              <a:t>Гилфордом</a:t>
            </a:r>
            <a:r>
              <a:rPr lang="ru-RU" dirty="0" smtClean="0">
                <a:solidFill>
                  <a:srgbClr val="7030A0"/>
                </a:solidFill>
              </a:rPr>
              <a:t>. </a:t>
            </a:r>
          </a:p>
          <a:p>
            <a:pPr algn="just"/>
            <a:r>
              <a:rPr lang="ru-RU" dirty="0" smtClean="0">
                <a:solidFill>
                  <a:srgbClr val="7030A0"/>
                </a:solidFill>
              </a:rPr>
              <a:t>Детям предлагается какой-либо хорошо знакомый им предмет, свойства которого им хорошо известны. Это может быть игрушка, газета, кусочек мела, карандаш, картонная коробка и многое другое. </a:t>
            </a:r>
            <a:r>
              <a:rPr lang="ru-RU" b="1" dirty="0" smtClean="0">
                <a:solidFill>
                  <a:srgbClr val="7030A0"/>
                </a:solidFill>
              </a:rPr>
              <a:t>Задание - найти как можно больше вариантов необычного, но при этом реального использования этого предмета.</a:t>
            </a:r>
          </a:p>
          <a:p>
            <a:pPr algn="just"/>
            <a:r>
              <a:rPr lang="ru-RU" dirty="0" smtClean="0">
                <a:solidFill>
                  <a:srgbClr val="7030A0"/>
                </a:solidFill>
              </a:rPr>
              <a:t>Поощряются самые оригинальные, самые неожиданные ответы, и, конечно же, чем их больше, тем лучше. В ходе выполнения этого задания активизируются и развиваются основные параметры </a:t>
            </a:r>
            <a:r>
              <a:rPr lang="ru-RU" dirty="0" err="1" smtClean="0">
                <a:solidFill>
                  <a:srgbClr val="7030A0"/>
                </a:solidFill>
              </a:rPr>
              <a:t>креативности</a:t>
            </a:r>
            <a:r>
              <a:rPr lang="ru-RU" dirty="0" smtClean="0">
                <a:solidFill>
                  <a:srgbClr val="7030A0"/>
                </a:solidFill>
              </a:rPr>
              <a:t>, обычно фиксируемые при ее оценке, например, продуктивность, оригинальность, гибкость мышления.</a:t>
            </a:r>
          </a:p>
          <a:p>
            <a:endParaRPr lang="ru-RU"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rgbClr val="7030A0"/>
                </a:solidFill>
              </a:rPr>
              <a:t>Задача «Назовите как можно больше признаков предмета» </a:t>
            </a:r>
            <a:endParaRPr lang="ru-RU" sz="3200" b="1" dirty="0">
              <a:solidFill>
                <a:srgbClr val="7030A0"/>
              </a:solidFill>
            </a:endParaRPr>
          </a:p>
        </p:txBody>
      </p:sp>
      <p:sp>
        <p:nvSpPr>
          <p:cNvPr id="3" name="Содержимое 2"/>
          <p:cNvSpPr>
            <a:spLocks noGrp="1"/>
          </p:cNvSpPr>
          <p:nvPr>
            <p:ph sz="quarter" idx="1"/>
          </p:nvPr>
        </p:nvSpPr>
        <p:spPr/>
        <p:txBody>
          <a:bodyPr>
            <a:normAutofit/>
          </a:bodyPr>
          <a:lstStyle/>
          <a:p>
            <a:pPr algn="just"/>
            <a:r>
              <a:rPr lang="ru-RU" dirty="0" smtClean="0">
                <a:solidFill>
                  <a:srgbClr val="7030A0"/>
                </a:solidFill>
              </a:rPr>
              <a:t>Называем какой-либо предмет. Это могут быть стол, дом, самолет, книга, кувшин и т.п. Детям надо назвать как можно больше возможных признаков этого предмета. Так, например, стол может быть красивым, большим, новым, высоким, деревянным, письменным, детским, удобным. Выиграет тот, кто выделит как можно больше признаков этого предмета. Это задание можно провести и как увлекательный командный ресурс.</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rgbClr val="7030A0"/>
                </a:solidFill>
              </a:rPr>
              <a:t>Задача «Тема одна - сюжетов много»</a:t>
            </a:r>
            <a:endParaRPr lang="ru-RU" dirty="0">
              <a:solidFill>
                <a:srgbClr val="7030A0"/>
              </a:solidFill>
            </a:endParaRPr>
          </a:p>
        </p:txBody>
      </p:sp>
      <p:sp>
        <p:nvSpPr>
          <p:cNvPr id="3" name="Содержимое 2"/>
          <p:cNvSpPr>
            <a:spLocks noGrp="1"/>
          </p:cNvSpPr>
          <p:nvPr>
            <p:ph sz="quarter" idx="1"/>
          </p:nvPr>
        </p:nvSpPr>
        <p:spPr/>
        <p:txBody>
          <a:bodyPr>
            <a:normAutofit lnSpcReduction="10000"/>
          </a:bodyPr>
          <a:lstStyle/>
          <a:p>
            <a:pPr algn="just"/>
            <a:r>
              <a:rPr lang="ru-RU" dirty="0" smtClean="0">
                <a:solidFill>
                  <a:srgbClr val="7030A0"/>
                </a:solidFill>
              </a:rPr>
              <a:t>Педагоги В.Н. Волков и </a:t>
            </a:r>
            <a:r>
              <a:rPr lang="en-US" dirty="0" smtClean="0">
                <a:solidFill>
                  <a:srgbClr val="7030A0"/>
                </a:solidFill>
              </a:rPr>
              <a:t>B</a:t>
            </a:r>
            <a:r>
              <a:rPr lang="ru-RU" dirty="0" smtClean="0">
                <a:solidFill>
                  <a:srgbClr val="7030A0"/>
                </a:solidFill>
              </a:rPr>
              <a:t>.</a:t>
            </a:r>
            <a:r>
              <a:rPr lang="en-US" dirty="0" smtClean="0">
                <a:solidFill>
                  <a:srgbClr val="7030A0"/>
                </a:solidFill>
              </a:rPr>
              <a:t>C</a:t>
            </a:r>
            <a:r>
              <a:rPr lang="ru-RU" dirty="0" smtClean="0">
                <a:solidFill>
                  <a:srgbClr val="7030A0"/>
                </a:solidFill>
              </a:rPr>
              <a:t>. Кузин разработали интересное задание, развивающее способность по-разному смотреть на одно и то же явление или событие.</a:t>
            </a:r>
          </a:p>
          <a:p>
            <a:pPr algn="just"/>
            <a:r>
              <a:rPr lang="ru-RU" dirty="0" smtClean="0">
                <a:solidFill>
                  <a:srgbClr val="7030A0"/>
                </a:solidFill>
              </a:rPr>
              <a:t>Детям предлагается придумать и нарисовать как можно больше сюжетов на одну и ту же тему. Например, предлагается тема - «Зима» («Город», «Лес», «Зоопарк», «Океан» и др.). Раскрывая ее, можно нарисовать елки; детей, играющих в снежки; машины, убирающие снег на улицах; занесенные снегом деревья и многое другое.</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85728"/>
            <a:ext cx="8572560" cy="6286544"/>
          </a:xfrm>
        </p:spPr>
        <p:txBody>
          <a:bodyPr>
            <a:normAutofit fontScale="77500" lnSpcReduction="20000"/>
          </a:bodyPr>
          <a:lstStyle/>
          <a:p>
            <a:pPr algn="just"/>
            <a:r>
              <a:rPr lang="ru-RU" dirty="0" smtClean="0"/>
              <a:t>Наблюдение как способ выявления проблем. Увидеть проблему можно путем простого наблюдения и элементарного анализа действительности. Такие проблемы могут быть сложными и не очень. Например, проблемами для детских исследований вполне могут стать такие: «Почему светит солнце?», «Почему играют котята?», «Почему попугаи и вороны могут разговаривать?», «Почему птицы, когда собираются в стаи, так сильно шумят?» и др. Но метод наблюдения лишь внешне выглядит простым и доступным, на практике он совсем не так прост, как кажется. Наблюдению необходимо учить, и это совсем не легкая задача.</a:t>
            </a:r>
          </a:p>
          <a:p>
            <a:pPr algn="just"/>
            <a:r>
              <a:rPr lang="ru-RU" dirty="0" smtClean="0"/>
              <a:t>Создание изображений учит ребенка способности наблюдать за живыми и неживыми объектами. Поэтому детское рисование с натуры вполне применимо в рамках наших занятий по развитию общих исследовательских способностей ребенка.</a:t>
            </a:r>
          </a:p>
          <a:p>
            <a:pPr algn="just"/>
            <a:r>
              <a:rPr lang="ru-RU" dirty="0" smtClean="0"/>
              <a:t>Хорошим заданием для развития умений наблюдать может стать простое предложение рассмотреть какие-либо интересные и вместе с тем хорошо знакомые детям предметы, те же осенние листья (желуди, семена каштанов, деревья, яблоки и др.). Листья можно взять в руки, внимательно исследовать. Рассмотрев их, дети могут охарактеризовать форму различных листьев, назвать их основные цвета. Можно поговорить и о том, где листья растут и почему осенью меняют цвет и опадают с деревьев. Хорошим развивающим заданием будет задание нарисовать эти листья с натуры или по памяти.</a:t>
            </a:r>
          </a:p>
          <a:p>
            <a:r>
              <a:rPr lang="ru-RU" i="1" dirty="0" smtClean="0"/>
              <a:t> </a:t>
            </a:r>
            <a:endParaRPr lang="ru-RU" dirty="0" smtClean="0"/>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0"/>
            <a:ext cx="7772400" cy="642918"/>
          </a:xfrm>
        </p:spPr>
        <p:txBody>
          <a:bodyPr>
            <a:normAutofit/>
          </a:bodyPr>
          <a:lstStyle/>
          <a:p>
            <a:r>
              <a:rPr lang="ru-RU" sz="3200" b="1" dirty="0" smtClean="0">
                <a:solidFill>
                  <a:schemeClr val="tx1"/>
                </a:solidFill>
              </a:rPr>
              <a:t>Развитие умений выдвигать гипотезы</a:t>
            </a:r>
            <a:endParaRPr lang="ru-RU" sz="3200" dirty="0">
              <a:solidFill>
                <a:schemeClr val="tx1"/>
              </a:solidFill>
            </a:endParaRPr>
          </a:p>
        </p:txBody>
      </p:sp>
      <p:sp>
        <p:nvSpPr>
          <p:cNvPr id="3" name="Содержимое 2"/>
          <p:cNvSpPr>
            <a:spLocks noGrp="1"/>
          </p:cNvSpPr>
          <p:nvPr>
            <p:ph sz="quarter" idx="1"/>
          </p:nvPr>
        </p:nvSpPr>
        <p:spPr>
          <a:xfrm>
            <a:off x="285720" y="642918"/>
            <a:ext cx="8572560" cy="5786478"/>
          </a:xfrm>
        </p:spPr>
        <p:txBody>
          <a:bodyPr>
            <a:normAutofit fontScale="77500" lnSpcReduction="20000"/>
          </a:bodyPr>
          <a:lstStyle/>
          <a:p>
            <a:pPr algn="just"/>
            <a:endParaRPr lang="ru-RU" dirty="0" smtClean="0"/>
          </a:p>
          <a:p>
            <a:pPr algn="just"/>
            <a:r>
              <a:rPr lang="ru-RU" dirty="0" smtClean="0"/>
              <a:t>Гипотеза - это предположительное, вероятностное знание, еще не доказанное логически и не подтвержденное опытом. Изначально гипотеза не истинна и не ложна - она просто не определена. Стоит ее подтвердить, как она становится теорией, если ее опровергнуть, она также прекращает свое существование, превращаясь из гипотезы в ложное предположение.</a:t>
            </a:r>
          </a:p>
          <a:p>
            <a:pPr algn="just"/>
            <a:r>
              <a:rPr lang="ru-RU" dirty="0" smtClean="0"/>
              <a:t>Одно из главных очевидных требований к гипотезе – ее согласованность с фактическим материалом. Гипотеза в отличие от простого предположения должна быть обоснованной, указывающей путь исследовательского поиска. Но для детских исследований, направленных не столько на открытие нового знания для человечества, сколько на развитие творческих способностей ребенка важно умение вырабатывать гипотезы по принципу «чем больше, тем лучше». Потому для наших занятий годятся любые, самые фантастические гипотезы и даже «провокационные идеи». Уже сама по себе гипотеза может стать важным фактором, мотивирующим творческий исследовательский поиск ребенка.</a:t>
            </a:r>
          </a:p>
          <a:p>
            <a:pPr algn="just"/>
            <a:r>
              <a:rPr lang="ru-RU" dirty="0" smtClean="0"/>
              <a:t>Выдвижение гипотез, предположений и нетрадиционных (провокационных) идей - важные мыслительные навыки, обеспечивающие исследовательский поиск и, в конечном счете, прогресс в любой творческой деятельности.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428604"/>
            <a:ext cx="8401080" cy="5697559"/>
          </a:xfrm>
        </p:spPr>
        <p:txBody>
          <a:bodyPr>
            <a:normAutofit fontScale="77500" lnSpcReduction="20000"/>
          </a:bodyPr>
          <a:lstStyle/>
          <a:p>
            <a:r>
              <a:rPr lang="ru-RU" dirty="0" smtClean="0"/>
              <a:t>Очень эффективно, в плане тренировки умения выдвигать гипотезы, также упражнение, предполагающее обратное действие. Например, при каких условиях эти же предметы могут быть совершенно бесполезны и даже вредны?</a:t>
            </a:r>
          </a:p>
          <a:p>
            <a:r>
              <a:rPr lang="ru-RU" i="1" dirty="0" smtClean="0"/>
              <a:t>Как вы думаете, почему детеныши животных (медвежата, тигрята, волчата, лисята и др.) любят играть? Почему зимой выпадает снег? Почему поют птицы?</a:t>
            </a:r>
            <a:endParaRPr lang="ru-RU" dirty="0" smtClean="0"/>
          </a:p>
          <a:p>
            <a:r>
              <a:rPr lang="ru-RU" i="1" dirty="0" smtClean="0"/>
              <a:t>Почему одни хищные животные охотятся ночью, а другие днем?</a:t>
            </a:r>
            <a:endParaRPr lang="ru-RU" dirty="0" smtClean="0"/>
          </a:p>
          <a:p>
            <a:r>
              <a:rPr lang="ru-RU" i="1" dirty="0" smtClean="0"/>
              <a:t>Почему многие насекомые имеют такую яркую окраску?</a:t>
            </a:r>
            <a:endParaRPr lang="ru-RU" dirty="0" smtClean="0"/>
          </a:p>
          <a:p>
            <a:r>
              <a:rPr lang="ru-RU" i="1" dirty="0" smtClean="0"/>
              <a:t>Почему летом снег не тает в горах?</a:t>
            </a:r>
            <a:endParaRPr lang="ru-RU" dirty="0" smtClean="0"/>
          </a:p>
          <a:p>
            <a:r>
              <a:rPr lang="ru-RU" i="1" dirty="0" smtClean="0"/>
              <a:t>Почему бывают наводнения?</a:t>
            </a:r>
            <a:endParaRPr lang="ru-RU" dirty="0" smtClean="0"/>
          </a:p>
          <a:p>
            <a:r>
              <a:rPr lang="ru-RU" i="1" dirty="0" smtClean="0"/>
              <a:t>Почему зимой идет снег, а летом только дождь?</a:t>
            </a:r>
            <a:endParaRPr lang="ru-RU" dirty="0" smtClean="0"/>
          </a:p>
          <a:p>
            <a:r>
              <a:rPr lang="ru-RU" i="1" dirty="0" smtClean="0"/>
              <a:t>Почему Луна не падает на Землю?</a:t>
            </a:r>
            <a:endParaRPr lang="ru-RU" dirty="0" smtClean="0"/>
          </a:p>
          <a:p>
            <a:r>
              <a:rPr lang="ru-RU" i="1" dirty="0" smtClean="0"/>
              <a:t>Почему в космос летают ракеты?</a:t>
            </a:r>
            <a:endParaRPr lang="ru-RU" dirty="0" smtClean="0"/>
          </a:p>
          <a:p>
            <a:r>
              <a:rPr lang="ru-RU" i="1" dirty="0" smtClean="0"/>
              <a:t>Почему самолет оставляет след в небе?</a:t>
            </a:r>
            <a:endParaRPr lang="ru-RU" dirty="0" smtClean="0"/>
          </a:p>
          <a:p>
            <a:r>
              <a:rPr lang="ru-RU" i="1" dirty="0" smtClean="0"/>
              <a:t>Почему вырастают сосульки?</a:t>
            </a:r>
            <a:endParaRPr lang="ru-RU" dirty="0" smtClean="0"/>
          </a:p>
          <a:p>
            <a:r>
              <a:rPr lang="ru-RU" dirty="0" smtClean="0"/>
              <a:t>Предложите несколько разных гипотез по этим поводам. Придумайте также и несколько провокационных идей.</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914400" y="785794"/>
            <a:ext cx="7772400" cy="5234006"/>
          </a:xfrm>
        </p:spPr>
        <p:txBody>
          <a:bodyPr>
            <a:normAutofit lnSpcReduction="10000"/>
          </a:bodyPr>
          <a:lstStyle/>
          <a:p>
            <a:r>
              <a:rPr lang="ru-RU" dirty="0" smtClean="0"/>
              <a:t>Задания типа «Найдите возможную причину события» также могут помочь научиться выдвигать гипотезы:</a:t>
            </a:r>
          </a:p>
          <a:p>
            <a:r>
              <a:rPr lang="ru-RU" dirty="0" smtClean="0"/>
              <a:t>Сигналит автомобиль.</a:t>
            </a:r>
          </a:p>
          <a:p>
            <a:r>
              <a:rPr lang="ru-RU" dirty="0" smtClean="0"/>
              <a:t>Деревья пожелтели.</a:t>
            </a:r>
          </a:p>
          <a:p>
            <a:r>
              <a:rPr lang="ru-RU" dirty="0" smtClean="0"/>
              <a:t>Черепаха заползла под шкаф.</a:t>
            </a:r>
          </a:p>
          <a:p>
            <a:r>
              <a:rPr lang="ru-RU" dirty="0" smtClean="0"/>
              <a:t>На детской площадке целый день не было никого. </a:t>
            </a:r>
          </a:p>
          <a:p>
            <a:r>
              <a:rPr lang="ru-RU" dirty="0" smtClean="0"/>
              <a:t>Пес Шарик спал на диване.</a:t>
            </a:r>
          </a:p>
          <a:p>
            <a:r>
              <a:rPr lang="ru-RU" dirty="0" smtClean="0"/>
              <a:t>Надо назвать два-три самых фантастических, самых неправдоподобных объяснения этих событий.</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42910" y="714356"/>
            <a:ext cx="8043890" cy="5305444"/>
          </a:xfrm>
        </p:spPr>
        <p:txBody>
          <a:bodyPr>
            <a:normAutofit fontScale="92500" lnSpcReduction="10000"/>
          </a:bodyPr>
          <a:lstStyle/>
          <a:p>
            <a:pPr algn="just"/>
            <a:r>
              <a:rPr lang="ru-RU" dirty="0" smtClean="0"/>
              <a:t>Упражнение: «Птицы низко летают над землей» (на столе лежит открытая книга; на улице пошел дождь; автобус сигналит под окном; кошка сердится и др.).</a:t>
            </a:r>
          </a:p>
          <a:p>
            <a:pPr algn="just"/>
            <a:r>
              <a:rPr lang="ru-RU" dirty="0" smtClean="0"/>
              <a:t>Необходимо сделать по данному поводу два самых логичных предположения и придумать два самых логичных объяснения. Задание станет интереснее, если еще попытаться придумать два-три самых фантастических и неправдоподобных объяснения.</a:t>
            </a:r>
          </a:p>
          <a:p>
            <a:pPr algn="just"/>
            <a:r>
              <a:rPr lang="ru-RU" dirty="0" smtClean="0"/>
              <a:t>А что, если представить, что голуби стали размером с больших орлов (слоны стали меньше муравьев, люди стали в несколько раз меньше (или больше), чем сейчас и т.п.)? Что может произойти? Дети с интересом будут думать над самыми различными гипотезами и провокационными идеями по этому поводу.</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Развитие умений задавать вопросы</a:t>
            </a:r>
            <a:endParaRPr lang="ru-RU" dirty="0"/>
          </a:p>
        </p:txBody>
      </p:sp>
      <p:sp>
        <p:nvSpPr>
          <p:cNvPr id="3" name="Содержимое 2"/>
          <p:cNvSpPr>
            <a:spLocks noGrp="1"/>
          </p:cNvSpPr>
          <p:nvPr>
            <p:ph sz="quarter" idx="1"/>
          </p:nvPr>
        </p:nvSpPr>
        <p:spPr>
          <a:xfrm>
            <a:off x="914400" y="1447800"/>
            <a:ext cx="7772400" cy="5195910"/>
          </a:xfrm>
        </p:spPr>
        <p:txBody>
          <a:bodyPr>
            <a:normAutofit fontScale="92500" lnSpcReduction="10000"/>
          </a:bodyPr>
          <a:lstStyle/>
          <a:p>
            <a:pPr algn="just"/>
            <a:r>
              <a:rPr lang="ru-RU" dirty="0" smtClean="0"/>
              <a:t>Вопрос направляет мышление ребенка на поиск ответа, таким образом, пробуждая потребность в познании, приобщая его к умственному труду.</a:t>
            </a:r>
          </a:p>
          <a:p>
            <a:pPr algn="just"/>
            <a:r>
              <a:rPr lang="ru-RU" dirty="0" smtClean="0"/>
              <a:t>Вопрос обычно рассматривается как форма выражения проблемы. По сравнению с вопросом проблема имеет более сложную структуру, образно говоря, она имеет больше пустот, которые нужно заполнить.</a:t>
            </a:r>
          </a:p>
          <a:p>
            <a:pPr algn="just"/>
            <a:r>
              <a:rPr lang="ru-RU" dirty="0" smtClean="0"/>
              <a:t>Американский психолог Э.П. </a:t>
            </a:r>
            <a:r>
              <a:rPr lang="ru-RU" dirty="0" err="1" smtClean="0"/>
              <a:t>Торренс</a:t>
            </a:r>
            <a:r>
              <a:rPr lang="ru-RU" dirty="0" smtClean="0"/>
              <a:t> давал своим ученикам картинки с изображениями людей, животных и предлагал задать вопросы тому, кто изображен, либо попытаться ответить, какие вопросы мог бы задать тебе тот, кто изображен на рисунке.</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214290"/>
            <a:ext cx="8286808" cy="6286544"/>
          </a:xfrm>
        </p:spPr>
        <p:txBody>
          <a:bodyPr>
            <a:normAutofit fontScale="85000" lnSpcReduction="20000"/>
          </a:bodyPr>
          <a:lstStyle/>
          <a:p>
            <a:pPr algn="just"/>
            <a:r>
              <a:rPr lang="ru-RU" dirty="0" smtClean="0">
                <a:solidFill>
                  <a:srgbClr val="7030A0"/>
                </a:solidFill>
              </a:rPr>
              <a:t>Другое задание - «Какие вопросы помогут тебе узнать новое о предмете, лежащем на столе?». Мы кладем на столик, например, куклу, игрушечный автомобиль и т.п.</a:t>
            </a:r>
          </a:p>
          <a:p>
            <a:pPr algn="just"/>
            <a:r>
              <a:rPr lang="ru-RU" dirty="0" smtClean="0">
                <a:solidFill>
                  <a:srgbClr val="7030A0"/>
                </a:solidFill>
              </a:rPr>
              <a:t>В науке логике выделено много видов и типов вопросов - это вопросы установления сходства и различия, вопросы установления причинно-следственных связей и др. Есть группа вопросов, предполагающих действие выбора, основанного на взвешивании и сопоставлении друг с другом различных вариантов. Этот материал слишком сложен для детей дошкольного возраста, поэтому рассмотрим более простые варианты.</a:t>
            </a:r>
          </a:p>
          <a:p>
            <a:pPr algn="just"/>
            <a:r>
              <a:rPr lang="ru-RU" dirty="0" smtClean="0">
                <a:solidFill>
                  <a:srgbClr val="7030A0"/>
                </a:solidFill>
              </a:rPr>
              <a:t>К таковым, например, относятся вопросы, требующие выбора из багажа самых разнообразных знаний тех единственных, которые необходимы в данной ситуации. В основном это вопросы, в которых нужно подтвердить собственными примерами физические, химические, биологические, грамматические и другие закономерности.</a:t>
            </a:r>
          </a:p>
          <a:p>
            <a:pPr algn="just"/>
            <a:r>
              <a:rPr lang="ru-RU" dirty="0" smtClean="0">
                <a:solidFill>
                  <a:srgbClr val="7030A0"/>
                </a:solidFill>
              </a:rPr>
              <a:t>Для тренировки могут быть использованы задания, предполагающие исправление чьих-то ошибок, логических, стилистических, фактических.</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lnSpcReduction="10000"/>
          </a:bodyPr>
          <a:lstStyle/>
          <a:p>
            <a:pPr algn="just"/>
            <a:r>
              <a:rPr lang="ru-RU" dirty="0" smtClean="0"/>
              <a:t>Согласно требованиям Федерального государственного образовательного стандарта начального общего образования учебное исследование и проектирование в начальной школе из экспериментальных педагогических технологий переходят в общепринятые и обязательные.</a:t>
            </a:r>
          </a:p>
          <a:p>
            <a:pPr algn="just"/>
            <a:r>
              <a:rPr lang="ru-RU" dirty="0" smtClean="0"/>
              <a:t>Предлагаемая методика ориентирована на решение практических задач исследовательского и проектного обучения в образовательной практике современной начальной школы.</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357166"/>
            <a:ext cx="8643998" cy="6286544"/>
          </a:xfrm>
        </p:spPr>
        <p:txBody>
          <a:bodyPr>
            <a:normAutofit fontScale="70000" lnSpcReduction="20000"/>
          </a:bodyPr>
          <a:lstStyle/>
          <a:p>
            <a:pPr algn="just"/>
            <a:r>
              <a:rPr lang="ru-RU" dirty="0" smtClean="0">
                <a:solidFill>
                  <a:srgbClr val="7030A0"/>
                </a:solidFill>
              </a:rPr>
              <a:t>Другой пример, тоже содержащий вопросы с ошибками: веселое задание «Вопросы и ответы». Читаем стихи детям и ставим задачу - на каждую строчку отвечать хором: </a:t>
            </a:r>
          </a:p>
          <a:p>
            <a:pPr algn="just"/>
            <a:r>
              <a:rPr lang="ru-RU" dirty="0" smtClean="0">
                <a:solidFill>
                  <a:srgbClr val="7030A0"/>
                </a:solidFill>
              </a:rPr>
              <a:t>Говорите все в ответ </a:t>
            </a:r>
          </a:p>
          <a:p>
            <a:pPr algn="just"/>
            <a:r>
              <a:rPr lang="ru-RU" dirty="0" smtClean="0">
                <a:solidFill>
                  <a:srgbClr val="7030A0"/>
                </a:solidFill>
              </a:rPr>
              <a:t>Только «да» и только «нет».</a:t>
            </a:r>
          </a:p>
          <a:p>
            <a:pPr algn="just"/>
            <a:r>
              <a:rPr lang="ru-RU" dirty="0" smtClean="0">
                <a:solidFill>
                  <a:srgbClr val="7030A0"/>
                </a:solidFill>
              </a:rPr>
              <a:t>У луны горячий свет?</a:t>
            </a:r>
          </a:p>
          <a:p>
            <a:pPr algn="just"/>
            <a:r>
              <a:rPr lang="ru-RU" dirty="0" smtClean="0">
                <a:solidFill>
                  <a:srgbClr val="7030A0"/>
                </a:solidFill>
              </a:rPr>
              <a:t>Повар шьет себе обед?</a:t>
            </a:r>
          </a:p>
          <a:p>
            <a:pPr algn="just"/>
            <a:r>
              <a:rPr lang="ru-RU" dirty="0" smtClean="0">
                <a:solidFill>
                  <a:srgbClr val="7030A0"/>
                </a:solidFill>
              </a:rPr>
              <a:t>Мчат по морю поезда?</a:t>
            </a:r>
          </a:p>
          <a:p>
            <a:pPr algn="just"/>
            <a:r>
              <a:rPr lang="ru-RU" dirty="0" smtClean="0">
                <a:solidFill>
                  <a:srgbClr val="7030A0"/>
                </a:solidFill>
              </a:rPr>
              <a:t>А по суше никогда?</a:t>
            </a:r>
          </a:p>
          <a:p>
            <a:pPr algn="just"/>
            <a:r>
              <a:rPr lang="ru-RU" dirty="0" smtClean="0">
                <a:solidFill>
                  <a:srgbClr val="7030A0"/>
                </a:solidFill>
              </a:rPr>
              <a:t>Надо брать в кино билет?</a:t>
            </a:r>
          </a:p>
          <a:p>
            <a:pPr algn="just"/>
            <a:r>
              <a:rPr lang="ru-RU" dirty="0" smtClean="0">
                <a:solidFill>
                  <a:srgbClr val="7030A0"/>
                </a:solidFill>
              </a:rPr>
              <a:t>У луны холодный свет?</a:t>
            </a:r>
          </a:p>
          <a:p>
            <a:pPr algn="just"/>
            <a:r>
              <a:rPr lang="ru-RU" dirty="0" smtClean="0">
                <a:solidFill>
                  <a:srgbClr val="7030A0"/>
                </a:solidFill>
              </a:rPr>
              <a:t>В качестве упражнения для тренировки умения задавать вопросы вполне пригодно задание «Найди загаданное слово». Его можно проводить в разных вариантах. Вот наиболее простой. Дети задают друг другу разные вопросы об одном и том же предмете, начинающиеся со слов «что», «как», «почему», «зачем». Обязательное правило - в вопросе должен быть невидимая явно связь. Например, в вопросах о яблоке звучит не «Что это за фрукт?», а «Что это за предмет?».</a:t>
            </a:r>
          </a:p>
          <a:p>
            <a:pPr algn="just"/>
            <a:r>
              <a:rPr lang="ru-RU" dirty="0" smtClean="0">
                <a:solidFill>
                  <a:srgbClr val="7030A0"/>
                </a:solidFill>
              </a:rPr>
              <a:t>Возможен и более сложный вариант. «Это животное?». Ребенок, загадавший слово, отвечает «да» либо «нет». После этого вопросы продолжаются. Ограничение только одно: нельзя задавать вопросы, рассчитанные на прямое угадывание. Например, такие: «Это слон?» или «Это стул?».</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285728"/>
            <a:ext cx="8329642" cy="5840435"/>
          </a:xfrm>
        </p:spPr>
        <p:txBody>
          <a:bodyPr>
            <a:normAutofit fontScale="92500" lnSpcReduction="20000"/>
          </a:bodyPr>
          <a:lstStyle/>
          <a:p>
            <a:pPr algn="just"/>
            <a:r>
              <a:rPr lang="ru-RU" dirty="0" smtClean="0">
                <a:solidFill>
                  <a:srgbClr val="7030A0"/>
                </a:solidFill>
              </a:rPr>
              <a:t>Игра «Угадай, о чем спросили». Психолог (воспитатель) шепотом на ушко задает одному из детей вопрос. Ребенок, не произнося вопроса вслух, громко отвечает на него. Например, задан вопрос: «Ты любишь лепить из пластилина?» Ребенок отвечает: «Я люблю лепить различные людей и фигурки животных». Всем остальным детям надо догадаться, каким был вопрос.</a:t>
            </a:r>
          </a:p>
          <a:p>
            <a:pPr algn="just"/>
            <a:r>
              <a:rPr lang="ru-RU" dirty="0" smtClean="0">
                <a:solidFill>
                  <a:srgbClr val="7030A0"/>
                </a:solidFill>
              </a:rPr>
              <a:t>Образцы вопросов:</a:t>
            </a:r>
          </a:p>
          <a:p>
            <a:pPr algn="just"/>
            <a:r>
              <a:rPr lang="ru-RU" dirty="0" smtClean="0">
                <a:solidFill>
                  <a:srgbClr val="7030A0"/>
                </a:solidFill>
              </a:rPr>
              <a:t>Почему некоторые люди носят очки?</a:t>
            </a:r>
          </a:p>
          <a:p>
            <a:pPr algn="just"/>
            <a:r>
              <a:rPr lang="ru-RU" dirty="0" smtClean="0">
                <a:solidFill>
                  <a:srgbClr val="7030A0"/>
                </a:solidFill>
              </a:rPr>
              <a:t>Почему космонавт надевает в космосе скафандр?</a:t>
            </a:r>
          </a:p>
          <a:p>
            <a:pPr algn="just"/>
            <a:r>
              <a:rPr lang="ru-RU" dirty="0" smtClean="0">
                <a:solidFill>
                  <a:srgbClr val="7030A0"/>
                </a:solidFill>
              </a:rPr>
              <a:t>Чем обычно питаются коровы?</a:t>
            </a:r>
          </a:p>
          <a:p>
            <a:pPr algn="just"/>
            <a:r>
              <a:rPr lang="ru-RU" dirty="0" smtClean="0">
                <a:solidFill>
                  <a:srgbClr val="7030A0"/>
                </a:solidFill>
              </a:rPr>
              <a:t>Почему шубу называют зимней одеждой?</a:t>
            </a:r>
          </a:p>
          <a:p>
            <a:pPr algn="just"/>
            <a:r>
              <a:rPr lang="ru-RU" dirty="0" smtClean="0">
                <a:solidFill>
                  <a:srgbClr val="7030A0"/>
                </a:solidFill>
              </a:rPr>
              <a:t>Что такое кухня?</a:t>
            </a:r>
          </a:p>
          <a:p>
            <a:pPr algn="just"/>
            <a:r>
              <a:rPr lang="ru-RU" dirty="0" smtClean="0">
                <a:solidFill>
                  <a:srgbClr val="7030A0"/>
                </a:solidFill>
              </a:rPr>
              <a:t>Почему люди пользуются мобильными телефонами?</a:t>
            </a:r>
          </a:p>
          <a:p>
            <a:pPr algn="just"/>
            <a:r>
              <a:rPr lang="ru-RU" dirty="0" smtClean="0">
                <a:solidFill>
                  <a:srgbClr val="7030A0"/>
                </a:solidFill>
              </a:rPr>
              <a:t>Напомним: прежде чем выполнять задание, надо обязательно договориться с отвечающими детьми о том, чтобы они не повторяли вопрос при ответе.</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smtClean="0">
                <a:solidFill>
                  <a:srgbClr val="7030A0"/>
                </a:solidFill>
              </a:rPr>
              <a:t>Задача «Найдите причину события с помощью вопросов»</a:t>
            </a:r>
            <a:endParaRPr lang="ru-RU" dirty="0">
              <a:solidFill>
                <a:srgbClr val="7030A0"/>
              </a:solidFill>
            </a:endParaRPr>
          </a:p>
        </p:txBody>
      </p:sp>
      <p:sp>
        <p:nvSpPr>
          <p:cNvPr id="3" name="Содержимое 2"/>
          <p:cNvSpPr>
            <a:spLocks noGrp="1"/>
          </p:cNvSpPr>
          <p:nvPr>
            <p:ph sz="quarter" idx="1"/>
          </p:nvPr>
        </p:nvSpPr>
        <p:spPr/>
        <p:txBody>
          <a:bodyPr>
            <a:normAutofit fontScale="92500" lnSpcReduction="10000"/>
          </a:bodyPr>
          <a:lstStyle/>
          <a:p>
            <a:pPr algn="just"/>
            <a:r>
              <a:rPr lang="ru-RU" dirty="0" smtClean="0">
                <a:solidFill>
                  <a:srgbClr val="7030A0"/>
                </a:solidFill>
              </a:rPr>
              <a:t>Детям предлагается ситуация. Например: «Мама забрала девочку из детского сада еще до обеда. Как ты думаешь, что могло произойти?» </a:t>
            </a:r>
          </a:p>
          <a:p>
            <a:pPr algn="just"/>
            <a:r>
              <a:rPr lang="ru-RU" dirty="0" smtClean="0">
                <a:solidFill>
                  <a:srgbClr val="7030A0"/>
                </a:solidFill>
              </a:rPr>
              <a:t>«Дети вылепили двух снеговиков. Один растаял через день, второй - стоял до конца зимы. Как вы думаете, почему так получилось?»; </a:t>
            </a:r>
          </a:p>
          <a:p>
            <a:pPr algn="just"/>
            <a:r>
              <a:rPr lang="ru-RU" dirty="0" smtClean="0">
                <a:solidFill>
                  <a:srgbClr val="7030A0"/>
                </a:solidFill>
              </a:rPr>
              <a:t>«Миша старательно рисовал гуашью деревья, покрытые снегом, но когда воспитательница попросила его показать свой рисунок ребятам, он отказался это сделать. Как вы думаете, почему?»; «Милицейские автомобили громко сигналят на улице. Как вы думаете, почему это могло случиться?».</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just"/>
            <a:r>
              <a:rPr lang="ru-RU" b="1" dirty="0" smtClean="0">
                <a:solidFill>
                  <a:srgbClr val="7030A0"/>
                </a:solidFill>
              </a:rPr>
              <a:t>Задача </a:t>
            </a:r>
            <a:r>
              <a:rPr lang="ru-RU" dirty="0" smtClean="0">
                <a:solidFill>
                  <a:srgbClr val="7030A0"/>
                </a:solidFill>
              </a:rPr>
              <a:t>«Задай как можно больше вопросов попугаю (лисице, ворону, медведю, киту), изображенному на рисунке». А как ты думаешь, какие вопросы тебе мог бы задать он?</a:t>
            </a:r>
          </a:p>
          <a:p>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214290"/>
            <a:ext cx="8929718" cy="6643710"/>
          </a:xfrm>
        </p:spPr>
        <p:txBody>
          <a:bodyPr>
            <a:normAutofit fontScale="62500" lnSpcReduction="20000"/>
          </a:bodyPr>
          <a:lstStyle/>
          <a:p>
            <a:r>
              <a:rPr lang="ru-RU" b="1" dirty="0" smtClean="0">
                <a:latin typeface="Times New Roman" pitchFamily="18" charset="0"/>
                <a:cs typeface="Times New Roman" pitchFamily="18" charset="0"/>
              </a:rPr>
              <a:t>Развитие умений давать определения понятиям</a:t>
            </a:r>
            <a:endParaRPr lang="ru-RU" dirty="0" smtClean="0">
              <a:latin typeface="Times New Roman" pitchFamily="18" charset="0"/>
              <a:cs typeface="Times New Roman" pitchFamily="18" charset="0"/>
            </a:endParaRPr>
          </a:p>
          <a:p>
            <a:pPr algn="just"/>
            <a:r>
              <a:rPr lang="ru-RU" dirty="0" smtClean="0"/>
              <a:t>Существуют предметы, явления, события, и есть наши понятия о них. Понятие - одна из форм логического мышления. Понятием называют форму мысли, отражающую предметы в их существенных и общих признаках.</a:t>
            </a:r>
          </a:p>
          <a:p>
            <a:pPr algn="just"/>
            <a:r>
              <a:rPr lang="ru-RU" dirty="0" smtClean="0"/>
              <a:t>Понятийное, или словесно-логическое, мышление не свойственно дошкольнику. Его становление и активное развитие начинается у большинства детей значительно позже, а предлагаемые задания позволяют осваивать первичные операции, напоминающие этот вид мышления, на доступном ребенку уровне.</a:t>
            </a:r>
          </a:p>
          <a:p>
            <a:pPr algn="just"/>
            <a:r>
              <a:rPr lang="ru-RU" dirty="0" smtClean="0"/>
              <a:t>Чтобы узнать, как развита у ребенка способность к обобщению и формулированию понятий, используют разные методы. </a:t>
            </a:r>
          </a:p>
          <a:p>
            <a:pPr algn="just"/>
            <a:r>
              <a:rPr lang="ru-RU" dirty="0" smtClean="0"/>
              <a:t>Один из самых эффективных и простых - метод определения понятий. Ребенку предлагается дать определение предмету или слову: «Что это?». Например: «Что такое автобус?» Кто-то скажет, что это транспортное средство для перевозки людей, а кто-то ответит: «Автобус - это то, на чем ездят по городу». В первом случае мы видим ситуацию фиксации родового и видового отличия, то есть правильно воспроизводятся логические отношения между классом объектов и его представителем. Во втором случае мы сталкиваемся с указанием не на объект, а на его функцию.</a:t>
            </a:r>
          </a:p>
          <a:p>
            <a:pPr algn="just"/>
            <a:r>
              <a:rPr lang="ru-RU" dirty="0" smtClean="0"/>
              <a:t>В целях уточнения результатов опыта можно повторить задание. У части детей в этом случае появляются более адекватные ответы после некоторого обдумывания. Они не имели готового определения, но подумав, сравнительно легко выработали его.</a:t>
            </a:r>
          </a:p>
          <a:p>
            <a:pPr algn="just"/>
            <a:r>
              <a:rPr lang="ru-RU" dirty="0" smtClean="0"/>
              <a:t>В логике существует множество правил относительно того, как давать определения понятиям. Естественно, что дошкольникам большинство из них недоступно и не нужно, но это вовсе не означает, что пропедевтическая работа в данном направлении не должна вестись, как раз напротив - она необходима. Ребенок, у которого сформированы азы этих умений в раннем возрасте, легче и естественнее будет выполнять сложные логические операции в дальнейшем, что обязательно скажется не только на его </a:t>
            </a:r>
            <a:r>
              <a:rPr lang="ru-RU" dirty="0" err="1" smtClean="0"/>
              <a:t>обучаемости</a:t>
            </a:r>
            <a:r>
              <a:rPr lang="ru-RU" dirty="0" smtClean="0"/>
              <a:t>, но и на культуре его мышления в целом.</a:t>
            </a:r>
          </a:p>
          <a:p>
            <a:pPr algn="just"/>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214290"/>
            <a:ext cx="9144000" cy="6643710"/>
          </a:xfrm>
        </p:spPr>
        <p:txBody>
          <a:bodyPr>
            <a:normAutofit fontScale="85000" lnSpcReduction="20000"/>
          </a:bodyPr>
          <a:lstStyle/>
          <a:p>
            <a:pPr algn="just"/>
            <a:r>
              <a:rPr lang="ru-RU" dirty="0" smtClean="0"/>
              <a:t>Исследовательская практика ребенка хороша в этом плане тем, что ее внутренняя логика требует актуализации умения давать определения понятиям. Наши эксперименты показали, что первоначальные попытки в этом направлении, построенные на интуиции ребенка и использовании элементарных правил логики, создают хорошую базу для постепенного полноценного перехода в плоскость логики и логического мышления.</a:t>
            </a:r>
          </a:p>
          <a:p>
            <a:pPr algn="just"/>
            <a:r>
              <a:rPr lang="ru-RU" dirty="0" smtClean="0"/>
              <a:t>Сначала вспомним, как функционирует механизм логического мышления при определении понятий. В сознании человека происходит отображение объектов действительности, несущественные признаки предметов мысленно отсекаются, выделяются основные, главные, они и обозначаются словесно.</a:t>
            </a:r>
          </a:p>
          <a:p>
            <a:pPr algn="just"/>
            <a:r>
              <a:rPr lang="ru-RU" dirty="0" smtClean="0"/>
              <a:t>Определить понятие - значит указать, что оно означает, выявить признаки, входящие в его содержание. Это процесс придания термину, обозначающему тот или иной предмет, смысла и значения. Другими словами, определением понятий называют логическую операцию, которая раскрывает сущность понятия либо проясняет значение термина.</a:t>
            </a:r>
          </a:p>
          <a:p>
            <a:pPr algn="just"/>
            <a:r>
              <a:rPr lang="ru-RU" dirty="0" smtClean="0"/>
              <a:t>Несмотря на то что роль определения не только в исследовательской практике, но и в жизни человека очень высока, встречаются они в рассуждениях взрослых людей не так часто, как следовало бы. Главная причина этого – отсутствие культуры мышления. А итогом нередко становятся бессмысленные споры.</a:t>
            </a:r>
          </a:p>
          <a:p>
            <a:pPr algn="just"/>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214290"/>
            <a:ext cx="8329642" cy="6357982"/>
          </a:xfrm>
        </p:spPr>
        <p:txBody>
          <a:bodyPr>
            <a:normAutofit fontScale="77500" lnSpcReduction="20000"/>
          </a:bodyPr>
          <a:lstStyle/>
          <a:p>
            <a:pPr algn="just"/>
            <a:r>
              <a:rPr lang="ru-RU" dirty="0" smtClean="0"/>
              <a:t>Обычно определение решает следующие задачи:</a:t>
            </a:r>
          </a:p>
          <a:p>
            <a:pPr algn="just">
              <a:buNone/>
            </a:pPr>
            <a:r>
              <a:rPr lang="ru-RU" dirty="0" smtClean="0"/>
              <a:t>■	отличить и отграничить предмет от всех иных;</a:t>
            </a:r>
          </a:p>
          <a:p>
            <a:pPr algn="just">
              <a:buNone/>
            </a:pPr>
            <a:r>
              <a:rPr lang="ru-RU" dirty="0" smtClean="0"/>
              <a:t>■	раскрыть сущность предмета (обычно сущность не лежит на поверхности).</a:t>
            </a:r>
          </a:p>
          <a:p>
            <a:pPr algn="just"/>
            <a:r>
              <a:rPr lang="ru-RU" dirty="0" smtClean="0"/>
              <a:t>Определения могут быть разными. Так, например, явным определением называется такое определение, в котором специфический признак определяемого объекта указывается непосредственно. Этот признак должен ясно и недвусмысленно представлять себе тот, кто слушает человека, тогда определение будет для него не только явным, но еще и ясным.</a:t>
            </a:r>
          </a:p>
          <a:p>
            <a:pPr algn="just"/>
            <a:r>
              <a:rPr lang="ru-RU" dirty="0" err="1" smtClean="0"/>
              <a:t>Остенсивное</a:t>
            </a:r>
            <a:r>
              <a:rPr lang="ru-RU" dirty="0" smtClean="0"/>
              <a:t> определение - </a:t>
            </a:r>
            <a:r>
              <a:rPr lang="ru-RU" dirty="0" err="1" smtClean="0"/>
              <a:t>определение</a:t>
            </a:r>
            <a:r>
              <a:rPr lang="ru-RU" dirty="0" smtClean="0"/>
              <a:t> с помощью указания на объекты, входящие в объем данного термина. Например, </a:t>
            </a:r>
            <a:r>
              <a:rPr lang="ru-RU" dirty="0" err="1" smtClean="0"/>
              <a:t>остенсивное</a:t>
            </a:r>
            <a:r>
              <a:rPr lang="ru-RU" dirty="0" smtClean="0"/>
              <a:t> определение термина «человек» будет представлять собой указание на отдельных индивидуумов, входящих в класс людей. Понятие «полезные ископаемые» может быть определено через их перечисление - это уголь, нефть, руда и др. Детские игрушки - это куклы, машинки, кубики и др.</a:t>
            </a:r>
          </a:p>
          <a:p>
            <a:pPr algn="just"/>
            <a:r>
              <a:rPr lang="ru-RU" dirty="0" smtClean="0"/>
              <a:t>Вербальное, или логическое, определение – </a:t>
            </a:r>
            <a:r>
              <a:rPr lang="ru-RU" dirty="0" err="1" smtClean="0"/>
              <a:t>определение</a:t>
            </a:r>
            <a:r>
              <a:rPr lang="ru-RU" dirty="0" smtClean="0"/>
              <a:t> термина через другие термины, смысл и значение которых известны. Например, понятие «корова» может определяться вербально через термины «домашнее животное» или «крупное домашнее животное».</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214290"/>
            <a:ext cx="8358246" cy="6429420"/>
          </a:xfrm>
        </p:spPr>
        <p:txBody>
          <a:bodyPr>
            <a:normAutofit fontScale="92500" lnSpcReduction="20000"/>
          </a:bodyPr>
          <a:lstStyle/>
          <a:p>
            <a:pPr algn="just"/>
            <a:r>
              <a:rPr lang="ru-RU" dirty="0" smtClean="0"/>
              <a:t>В большой науке есть несколько правил определения. К ним в частности относятся такие:</a:t>
            </a:r>
          </a:p>
          <a:p>
            <a:pPr lvl="0" algn="just"/>
            <a:r>
              <a:rPr lang="ru-RU" dirty="0" smtClean="0"/>
              <a:t>определение должно быть соразмерным. Объем определяемого понятия должен быть равен объему определяющего понятия;</a:t>
            </a:r>
          </a:p>
          <a:p>
            <a:pPr lvl="0" algn="just"/>
            <a:r>
              <a:rPr lang="ru-RU" dirty="0" smtClean="0"/>
              <a:t>определение не должно содержать «порочного» круга. Нельзя определять понятие через само себя или определять его через такое другое понятие, которое само, в свою очередь, определяется через него. То есть когда понятия определяются друг через друга («жизнь есть жизнь»);</a:t>
            </a:r>
          </a:p>
          <a:p>
            <a:pPr lvl="0" algn="just"/>
            <a:r>
              <a:rPr lang="ru-RU" dirty="0" smtClean="0"/>
              <a:t>определение должно быть ясным и четким. Это означает, что смысл и объем понятий, входящих в определение, должны быть вполне определенными;</a:t>
            </a:r>
          </a:p>
          <a:p>
            <a:pPr lvl="0" algn="just"/>
            <a:r>
              <a:rPr lang="ru-RU" dirty="0" smtClean="0"/>
              <a:t>определения понятий должны быть свободны от двусмысленности, недопустима подмена определений метафора ми и сравнениями.</a:t>
            </a:r>
          </a:p>
          <a:p>
            <a:pPr algn="just"/>
            <a:r>
              <a:rPr lang="ru-RU" dirty="0" smtClean="0"/>
              <a:t>Задача определения проста - раскрыть содержание понятия, но способы, которыми она решается, очень разные.</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357166"/>
            <a:ext cx="8258204" cy="5662634"/>
          </a:xfrm>
        </p:spPr>
        <p:txBody>
          <a:bodyPr>
            <a:normAutofit fontScale="85000" lnSpcReduction="10000"/>
          </a:bodyPr>
          <a:lstStyle/>
          <a:p>
            <a:pPr algn="just"/>
            <a:r>
              <a:rPr lang="ru-RU" dirty="0" smtClean="0"/>
              <a:t>Для того чтобы учиться определять понятия, можно воспользоваться относительно простыми приемами, сходными с определением понятий. Эти приемы - общие для всех, их нередко используют профессиональные исследователи. Использование подобных приемов - хорошая база для пропедевтической работы в этом направлении.</a:t>
            </a:r>
          </a:p>
          <a:p>
            <a:pPr algn="just"/>
            <a:r>
              <a:rPr lang="ru-RU" b="1" dirty="0" smtClean="0"/>
              <a:t>Описание. </a:t>
            </a:r>
            <a:r>
              <a:rPr lang="ru-RU" dirty="0" smtClean="0"/>
              <a:t>Это наиболее простой прием, предполагающий перечисление внешних черт предмета с целью нестрогого </a:t>
            </a:r>
            <a:r>
              <a:rPr lang="ru-RU" dirty="0" err="1" smtClean="0"/>
              <a:t>отличения</a:t>
            </a:r>
            <a:r>
              <a:rPr lang="ru-RU" dirty="0" smtClean="0"/>
              <a:t> его от сходных с ним предметов. Описание обычно включает как существенные, так и несущественные признаки.</a:t>
            </a:r>
          </a:p>
          <a:p>
            <a:pPr algn="just"/>
            <a:r>
              <a:rPr lang="ru-RU" dirty="0" smtClean="0"/>
              <a:t>Любая наука широко использует описания. Описать объект - значит, ответить на вопросы: </a:t>
            </a:r>
            <a:r>
              <a:rPr lang="ru-RU" i="1" dirty="0" smtClean="0"/>
              <a:t>Что это такое? Чем это отличается от других объектов? Чем это похоже на другие объекты? </a:t>
            </a:r>
            <a:r>
              <a:rPr lang="ru-RU" dirty="0" smtClean="0"/>
              <a:t>Обычно описание фиксирует результаты наблюдений и экспериментов с помощью различных языковых средств, знаков, формул, схем, графиков.</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214290"/>
            <a:ext cx="8501122" cy="6357982"/>
          </a:xfrm>
        </p:spPr>
        <p:txBody>
          <a:bodyPr>
            <a:normAutofit fontScale="85000" lnSpcReduction="10000"/>
          </a:bodyPr>
          <a:lstStyle/>
          <a:p>
            <a:pPr algn="just"/>
            <a:r>
              <a:rPr lang="ru-RU" b="1" dirty="0" smtClean="0"/>
              <a:t>Характеристика. </a:t>
            </a:r>
            <a:r>
              <a:rPr lang="ru-RU" dirty="0" smtClean="0"/>
              <a:t>Этот прием предполагает перечисление и некоторых внутренних, существенных свойств человека, явления, предмета, а не только его внешнего вида, как это делается с помощью описания.</a:t>
            </a:r>
          </a:p>
          <a:p>
            <a:pPr algn="just"/>
            <a:r>
              <a:rPr lang="ru-RU" dirty="0" smtClean="0"/>
              <a:t>Например, ребенок пытается охарактеризовать зайчика: «Заяц - добродушное животное, у него добрые большие глаза, ушки у него длинные, хвостик короткий, питается он растениями, живет в поле, он никого никогда не обижает». Множество характеристик людей, животных, сказочных героев содержится в самых разных книгах для детей. Знакомство с такими характеристиками позволит детям освоить этот прием. Подобную работу, так же как и предыдущие упражнения, можно рассматривать как пропедевтическую, позволяющую формировать умения давать определения понятиям.</a:t>
            </a:r>
          </a:p>
          <a:p>
            <a:pPr algn="just"/>
            <a:r>
              <a:rPr lang="ru-RU" dirty="0" smtClean="0"/>
              <a:t>Например: волк из мультфильма «Ну, погоди!» - смешной, злобный, неудачливый, с большими зубами и когтями. Он сильнее зайца, но всегда ему проигрывает, потому что заяц - веселый, умный, изобретательный и смелый. Он многое знает и умеет: поет, занимается спортом, рисует и др.</a:t>
            </a:r>
          </a:p>
          <a:p>
            <a:pPr algn="just"/>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85000" lnSpcReduction="10000"/>
          </a:bodyPr>
          <a:lstStyle/>
          <a:p>
            <a:pPr algn="just"/>
            <a:r>
              <a:rPr lang="ru-RU" dirty="0" smtClean="0"/>
              <a:t>Обучение детей специальным знаниям, а также развитие у них общих умений и навыков, необходимых в исследовательском поиске, - одна из главных задач современного образования. Овладение этими важными когнитивными инструментами – залог успешности детской познавательной деятельности. </a:t>
            </a:r>
          </a:p>
          <a:p>
            <a:pPr algn="just"/>
            <a:r>
              <a:rPr lang="ru-RU" dirty="0" smtClean="0"/>
              <a:t>Сам факт эффективного использования ребенком специальных знаний, а также общих умений и навыков исследовательского поиска можно рассматривать как важнейший индикатор познавательной потребности. </a:t>
            </a:r>
          </a:p>
          <a:p>
            <a:pPr algn="just"/>
            <a:r>
              <a:rPr lang="ru-RU" dirty="0" smtClean="0"/>
              <a:t>Под специальными исследовательскими знаниями понимаются специфические знания о проведении исследований и действии механизмов исследовательского поиска.</a:t>
            </a:r>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just"/>
            <a:r>
              <a:rPr lang="ru-RU" b="1" dirty="0" smtClean="0"/>
              <a:t>Разъяснение посредством примера. </a:t>
            </a:r>
          </a:p>
          <a:p>
            <a:pPr algn="just"/>
            <a:r>
              <a:rPr lang="ru-RU" dirty="0" smtClean="0"/>
              <a:t>Этот способ используется тогда, когда легче привести пример или примеры, иллюстрирующие данное понятие, чем дать его строгое определение через род или видовое отличие. Разновидностью этого приема являются </a:t>
            </a:r>
            <a:r>
              <a:rPr lang="ru-RU" dirty="0" err="1" smtClean="0"/>
              <a:t>остенсивные</a:t>
            </a:r>
            <a:r>
              <a:rPr lang="ru-RU" dirty="0" smtClean="0"/>
              <a:t> определения.</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0"/>
            <a:ext cx="8715436" cy="6643710"/>
          </a:xfrm>
        </p:spPr>
        <p:txBody>
          <a:bodyPr>
            <a:normAutofit fontScale="77500" lnSpcReduction="20000"/>
          </a:bodyPr>
          <a:lstStyle/>
          <a:p>
            <a:endParaRPr lang="ru-RU" b="1" dirty="0" smtClean="0"/>
          </a:p>
          <a:p>
            <a:pPr algn="just"/>
            <a:r>
              <a:rPr lang="ru-RU" b="1" dirty="0" smtClean="0"/>
              <a:t>Сравнение. </a:t>
            </a:r>
            <a:r>
              <a:rPr lang="ru-RU" dirty="0" smtClean="0"/>
              <a:t>Этот прием очень близок приему «разъяснения посредством примера». Сравнение также может быть отнесено к приемам определения понятий. Оно позволяет выявить сходства и различия предметов. Люди во все времена, желая понять, как устроена Вселенная, прибегали к приему сравнения. Химик и врач, живший в эпоху Возрождения, Парацельс сравнивал мир с аптекой, великий драматург Уильям Шекспир утверждал, что весь мир - театр, многие современные ученые сравнивают мозг человека с компьютером... Особенно активно используются сравнения в художественных текстах.</a:t>
            </a:r>
          </a:p>
          <a:p>
            <a:pPr algn="just"/>
            <a:r>
              <a:rPr lang="ru-RU" dirty="0" smtClean="0"/>
              <a:t>Прием сравнения можно использовать в работе с детьми для тренировки в умении работать с понятиями. </a:t>
            </a:r>
            <a:r>
              <a:rPr lang="ru-RU" dirty="0" smtClean="0">
                <a:solidFill>
                  <a:srgbClr val="7030A0"/>
                </a:solidFill>
              </a:rPr>
              <a:t>Например, подберите сравнение для таких объектов: кресло; зебра; кролик; бегемот; жаворонок; река; высотный дом; самолет; тетрадь; телевизор; канарейка; компьютерная мышка; трава.</a:t>
            </a:r>
          </a:p>
          <a:p>
            <a:pPr algn="just"/>
            <a:r>
              <a:rPr lang="ru-RU" dirty="0" smtClean="0">
                <a:solidFill>
                  <a:srgbClr val="7030A0"/>
                </a:solidFill>
              </a:rPr>
              <a:t>Так, можно сказать, что зебра похожа на обычную лошадь. Или, например - бегемот, словно большая гора; он как огромный паровоз; или как большой мячик с короткими толстыми ножками; он серо-коричневый, как осеннее небо; он добрый, как клоун в цирке...</a:t>
            </a:r>
          </a:p>
          <a:p>
            <a:pPr algn="just"/>
            <a:r>
              <a:rPr lang="ru-RU" dirty="0" smtClean="0">
                <a:solidFill>
                  <a:srgbClr val="7030A0"/>
                </a:solidFill>
              </a:rPr>
              <a:t>Это задание можно немного видоизменить, например - подумай и скажи, с чем или с кем можно сравнить: капризного ребенка; маленького щенка; осеннее дерево; след, оставленный на снегу вороной; вечерние </a:t>
            </a:r>
            <a:r>
              <a:rPr lang="ru-RU" dirty="0" err="1" smtClean="0">
                <a:solidFill>
                  <a:srgbClr val="7030A0"/>
                </a:solidFill>
              </a:rPr>
              <a:t>розовые</a:t>
            </a:r>
            <a:r>
              <a:rPr lang="ru-RU" dirty="0" smtClean="0">
                <a:solidFill>
                  <a:srgbClr val="7030A0"/>
                </a:solidFill>
              </a:rPr>
              <a:t> облака.</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85728"/>
            <a:ext cx="8401080" cy="5734072"/>
          </a:xfrm>
        </p:spPr>
        <p:txBody>
          <a:bodyPr>
            <a:normAutofit fontScale="92500" lnSpcReduction="10000"/>
          </a:bodyPr>
          <a:lstStyle/>
          <a:p>
            <a:pPr algn="just"/>
            <a:r>
              <a:rPr lang="ru-RU" b="1" dirty="0" smtClean="0"/>
              <a:t>Различение. </a:t>
            </a:r>
            <a:r>
              <a:rPr lang="ru-RU" dirty="0" smtClean="0"/>
              <a:t>Прием, позволяющий установить отличие данного предмета от сходных с ним предметов. Апельсин и помидор очень похожи, но апельсин фрукт, а помидор овощ, апельсин имеет один вкус, а помидор другой и др. Множество примеров простых и сложных задач на различение можно найти в специальной и популярной литературе.</a:t>
            </a:r>
          </a:p>
          <a:p>
            <a:pPr algn="just"/>
            <a:r>
              <a:rPr lang="ru-RU" dirty="0" smtClean="0"/>
              <a:t>Возьмем хотя бы такой пример. </a:t>
            </a:r>
            <a:r>
              <a:rPr lang="ru-RU" dirty="0" smtClean="0">
                <a:solidFill>
                  <a:srgbClr val="7030A0"/>
                </a:solidFill>
              </a:rPr>
              <a:t>Слова «солнце» и «солярка» имеют один и тот же исток. А между тем слово «соляровый» образовано от латинского </a:t>
            </a:r>
            <a:r>
              <a:rPr lang="en-US" i="1" dirty="0" smtClean="0">
                <a:solidFill>
                  <a:srgbClr val="7030A0"/>
                </a:solidFill>
              </a:rPr>
              <a:t>Solaris</a:t>
            </a:r>
            <a:r>
              <a:rPr lang="ru-RU" i="1" dirty="0" smtClean="0">
                <a:solidFill>
                  <a:srgbClr val="7030A0"/>
                </a:solidFill>
              </a:rPr>
              <a:t> - </a:t>
            </a:r>
            <a:r>
              <a:rPr lang="ru-RU" dirty="0" smtClean="0">
                <a:solidFill>
                  <a:srgbClr val="7030A0"/>
                </a:solidFill>
              </a:rPr>
              <a:t>солнечный, или огненный.</a:t>
            </a:r>
          </a:p>
          <a:p>
            <a:pPr algn="just"/>
            <a:r>
              <a:rPr lang="ru-RU" dirty="0" smtClean="0"/>
              <a:t>После прочтения этих и аналогичных текстов побеседуйте с детьми о том, как представлена в этих отрывках задача на различение. Аналогичных отрывков, способных стать хорошим исходным материалом для занятий, можно найти множество.</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Ограничение и обобщение понятий</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77500" lnSpcReduction="20000"/>
          </a:bodyPr>
          <a:lstStyle/>
          <a:p>
            <a:pPr algn="just"/>
            <a:r>
              <a:rPr lang="ru-RU" i="1" dirty="0" smtClean="0"/>
              <a:t>Ограничение понятия </a:t>
            </a:r>
            <a:r>
              <a:rPr lang="ru-RU" dirty="0" smtClean="0"/>
              <a:t>- логическая операция перехода от родового понятия к видовому путем добавления к содержанию данного родового понятия видообразующих признаков. Например, начнем с понятия «населенный пункт» - ограничим его и получим «город». Еще одно ограничение - «столица», ограничиваем далее - «столица России».</a:t>
            </a:r>
          </a:p>
          <a:p>
            <a:pPr algn="just"/>
            <a:r>
              <a:rPr lang="ru-RU" dirty="0" smtClean="0"/>
              <a:t>Возможна и обратная ограничению операция – </a:t>
            </a:r>
            <a:r>
              <a:rPr lang="ru-RU" dirty="0" err="1" smtClean="0"/>
              <a:t>операция</a:t>
            </a:r>
            <a:r>
              <a:rPr lang="ru-RU" dirty="0" smtClean="0"/>
              <a:t> обобщения. </a:t>
            </a:r>
            <a:r>
              <a:rPr lang="ru-RU" i="1" dirty="0" smtClean="0"/>
              <a:t>Обобщение </a:t>
            </a:r>
            <a:r>
              <a:rPr lang="ru-RU" dirty="0" smtClean="0"/>
              <a:t>- это логическая операция перехода от видового понятия к родовому путем отбрасывания от содержания данного видового понятия его видообразующего признака (признаков); от понятия с меньшим объемом к понятию с большим объемом. Например, обобщая понятие «русская псовая борзая», получим - «русские борзые». Затем - «борзые», далее - «охотничьи собаки»; далее - «собаки», «млекопитающие животные», «позвоночные животные», «</a:t>
            </a:r>
            <a:r>
              <a:rPr lang="ru-RU" dirty="0" err="1" smtClean="0"/>
              <a:t>животные</a:t>
            </a:r>
            <a:r>
              <a:rPr lang="ru-RU" dirty="0" smtClean="0"/>
              <a:t>», «организмы». Пределом обобщения являются категории.</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85728"/>
            <a:ext cx="8715436" cy="6286544"/>
          </a:xfrm>
        </p:spPr>
        <p:txBody>
          <a:bodyPr>
            <a:normAutofit fontScale="92500" lnSpcReduction="20000"/>
          </a:bodyPr>
          <a:lstStyle/>
          <a:p>
            <a:pPr algn="just"/>
            <a:r>
              <a:rPr lang="ru-RU" dirty="0" smtClean="0">
                <a:solidFill>
                  <a:srgbClr val="7030A0"/>
                </a:solidFill>
              </a:rPr>
              <a:t>В качестве упражнений для развития этих умений можно использовать понятия, обозначающие хорошо известные детям предметы и явления. Например, </a:t>
            </a:r>
            <a:r>
              <a:rPr lang="ru-RU" i="1" dirty="0" smtClean="0">
                <a:solidFill>
                  <a:srgbClr val="7030A0"/>
                </a:solidFill>
              </a:rPr>
              <a:t>для операции ограничения: </a:t>
            </a:r>
            <a:r>
              <a:rPr lang="ru-RU" dirty="0" smtClean="0">
                <a:solidFill>
                  <a:srgbClr val="7030A0"/>
                </a:solidFill>
              </a:rPr>
              <a:t>автомобили, здания, одежда, мебель и др.; </a:t>
            </a:r>
            <a:r>
              <a:rPr lang="ru-RU" i="1" dirty="0" smtClean="0">
                <a:solidFill>
                  <a:srgbClr val="7030A0"/>
                </a:solidFill>
              </a:rPr>
              <a:t>для операции обобщения: </a:t>
            </a:r>
            <a:r>
              <a:rPr lang="ru-RU" dirty="0" smtClean="0">
                <a:solidFill>
                  <a:srgbClr val="7030A0"/>
                </a:solidFill>
              </a:rPr>
              <a:t>продолжительный осенний дождь, большая игровая комната, детская художественная литература.</a:t>
            </a:r>
          </a:p>
          <a:p>
            <a:pPr algn="just"/>
            <a:r>
              <a:rPr lang="ru-RU" dirty="0" smtClean="0">
                <a:solidFill>
                  <a:srgbClr val="7030A0"/>
                </a:solidFill>
              </a:rPr>
              <a:t>Пример задания. Из приведенных ниже понятий постройте такие ряды, в которых каждое последующее понятие будет родовым по отношению к предыдущему.</a:t>
            </a:r>
          </a:p>
          <a:p>
            <a:endParaRPr lang="ru-RU" dirty="0" smtClean="0">
              <a:solidFill>
                <a:srgbClr val="7030A0"/>
              </a:solidFill>
            </a:endParaRPr>
          </a:p>
          <a:p>
            <a:r>
              <a:rPr lang="ru-RU" dirty="0" smtClean="0">
                <a:solidFill>
                  <a:srgbClr val="7030A0"/>
                </a:solidFill>
              </a:rPr>
              <a:t>насекомое	                                 храм Христа Спасителя</a:t>
            </a:r>
          </a:p>
          <a:p>
            <a:r>
              <a:rPr lang="ru-RU" dirty="0" smtClean="0">
                <a:solidFill>
                  <a:srgbClr val="7030A0"/>
                </a:solidFill>
              </a:rPr>
              <a:t>книга	                                 сказочный герой</a:t>
            </a:r>
          </a:p>
          <a:p>
            <a:r>
              <a:rPr lang="ru-RU" dirty="0" smtClean="0">
                <a:solidFill>
                  <a:srgbClr val="7030A0"/>
                </a:solidFill>
              </a:rPr>
              <a:t>Иван-царевич	                   энциклопедия</a:t>
            </a:r>
          </a:p>
          <a:p>
            <a:r>
              <a:rPr lang="ru-RU" dirty="0" smtClean="0">
                <a:solidFill>
                  <a:srgbClr val="7030A0"/>
                </a:solidFill>
              </a:rPr>
              <a:t>домашнее животное	     муравей</a:t>
            </a:r>
          </a:p>
          <a:p>
            <a:r>
              <a:rPr lang="ru-RU" dirty="0" smtClean="0">
                <a:solidFill>
                  <a:srgbClr val="7030A0"/>
                </a:solidFill>
              </a:rPr>
              <a:t>церковная архитектура	     собака</a:t>
            </a:r>
          </a:p>
          <a:p>
            <a:pPr>
              <a:buNone/>
            </a:pPr>
            <a:r>
              <a:rPr lang="ru-RU" dirty="0" smtClean="0">
                <a:solidFill>
                  <a:srgbClr val="7030A0"/>
                </a:solidFill>
              </a:rPr>
              <a:t> </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Загадки как определения понятий</a:t>
            </a:r>
            <a:endParaRPr lang="ru-RU" sz="3200" b="1" dirty="0"/>
          </a:p>
        </p:txBody>
      </p:sp>
      <p:sp>
        <p:nvSpPr>
          <p:cNvPr id="3" name="Содержимое 2"/>
          <p:cNvSpPr>
            <a:spLocks noGrp="1"/>
          </p:cNvSpPr>
          <p:nvPr>
            <p:ph sz="quarter" idx="1"/>
          </p:nvPr>
        </p:nvSpPr>
        <p:spPr/>
        <p:txBody>
          <a:bodyPr>
            <a:normAutofit fontScale="92500" lnSpcReduction="10000"/>
          </a:bodyPr>
          <a:lstStyle/>
          <a:p>
            <a:pPr algn="just"/>
            <a:r>
              <a:rPr lang="ru-RU" sz="2400" dirty="0" smtClean="0"/>
              <a:t>Важным средством развития умений давать определения понятиям у дошкольников являются обычные загадки. Таковыми они становятся тогда, когда мы смотрим на них не просто как на забаву, а как на веселое, но все же вполне серьезное задание. Отгадка загадки - это ее определяемая часть. а формулировка - это вторая половина определения, его определяющая часть.</a:t>
            </a:r>
          </a:p>
          <a:p>
            <a:pPr algn="just"/>
            <a:r>
              <a:rPr lang="ru-RU" dirty="0" smtClean="0"/>
              <a:t>Хорошим пропедевтическим заданием для развития умения давать определения понятиям и при этом развивающим продуктивность, оригинальность, гибкость мышления может стать задание сочинения загадок, в том числе и юмористических.</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Игра «Трудные слова»</a:t>
            </a:r>
            <a:endParaRPr lang="ru-RU" sz="3200" b="1" dirty="0"/>
          </a:p>
        </p:txBody>
      </p:sp>
      <p:sp>
        <p:nvSpPr>
          <p:cNvPr id="3" name="Содержимое 2"/>
          <p:cNvSpPr>
            <a:spLocks noGrp="1"/>
          </p:cNvSpPr>
          <p:nvPr>
            <p:ph sz="quarter" idx="1"/>
          </p:nvPr>
        </p:nvSpPr>
        <p:spPr/>
        <p:txBody>
          <a:bodyPr>
            <a:normAutofit fontScale="92500" lnSpcReduction="20000"/>
          </a:bodyPr>
          <a:lstStyle/>
          <a:p>
            <a:pPr algn="just"/>
            <a:r>
              <a:rPr lang="ru-RU" dirty="0" smtClean="0"/>
              <a:t>Поделим детей на две подгруппы. Каждой подгруппе дадим задание придумать по одному (два - три) «трудному слову». Слова должны быть необычными, такими, значение которых, по мнению придумывающих, никому, кроме них, не известно. Для дошкольников такими могут стать самые обычные для взрослых слова.</a:t>
            </a:r>
          </a:p>
          <a:p>
            <a:pPr algn="just"/>
            <a:r>
              <a:rPr lang="ru-RU" dirty="0" smtClean="0"/>
              <a:t>Например, одна подгруппа придумала слова «информация», «отрицание», «император». Другая подгруппа должна ответить, что эти слова означают, т.е. попытаться дать их определения. На обдумывание можно дать 30 секунд. За каждый правильный ответ подгруппа получает один балл. В роли арбитра выступает психолог или воспитатель.</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582726"/>
          </a:xfrm>
        </p:spPr>
        <p:txBody>
          <a:bodyPr>
            <a:noAutofit/>
          </a:bodyPr>
          <a:lstStyle/>
          <a:p>
            <a:pPr algn="ctr"/>
            <a:r>
              <a:rPr lang="ru-RU" sz="3200" b="1" dirty="0" smtClean="0"/>
              <a:t>Какими понятиями должны овладевать дети в процессе собственной исследовательской практики?</a:t>
            </a:r>
            <a:endParaRPr lang="ru-RU" sz="3200" b="1" dirty="0"/>
          </a:p>
        </p:txBody>
      </p:sp>
      <p:sp>
        <p:nvSpPr>
          <p:cNvPr id="3" name="Содержимое 2"/>
          <p:cNvSpPr>
            <a:spLocks noGrp="1"/>
          </p:cNvSpPr>
          <p:nvPr>
            <p:ph sz="quarter" idx="1"/>
          </p:nvPr>
        </p:nvSpPr>
        <p:spPr>
          <a:xfrm>
            <a:off x="285720" y="2000240"/>
            <a:ext cx="8401080" cy="4357718"/>
          </a:xfrm>
        </p:spPr>
        <p:txBody>
          <a:bodyPr>
            <a:normAutofit fontScale="92500" lnSpcReduction="20000"/>
          </a:bodyPr>
          <a:lstStyle/>
          <a:p>
            <a:pPr algn="just"/>
            <a:r>
              <a:rPr lang="ru-RU" dirty="0" smtClean="0"/>
              <a:t>С точки зрения развития культуры мышления и исследовательского поведения важно, чтобы дошкольники и младшие школьники овладели такими понятиями, как: «явление», «причина», «следствие», «событие», «обусловленность», «зависимость», «различие», «сходство», «общность», «совместимость», «несовместимость», «возможность», «невозможность» и др.</a:t>
            </a:r>
          </a:p>
          <a:p>
            <a:pPr algn="just"/>
            <a:r>
              <a:rPr lang="ru-RU" dirty="0" smtClean="0"/>
              <a:t>Без умения владеть этими понятиями нет и не может быть абстрактного мышления. Овладеть ими нельзя без исследования живых фактов и явлений, без осмысления того, что видишь своими глазами. Для этого надо учить ребенка переходить от конкретных предметов и отдельных фактов к абстрактному обобщению.</a:t>
            </a: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lgn="just"/>
            <a:r>
              <a:rPr lang="ru-RU" dirty="0" smtClean="0"/>
              <a:t>Определение - прекрасный способ борьбы с неясностью, однако следует понимать и постоянно помнить, что невозможно определить абсолютно все и не надо стремиться это делать. Всякое определение предполагает, что есть вещи известные, не нуждающиеся в разъяснениях. Они ясны сами по себе без всякого определения и уточнения с помощью чего-то еще более очевидного. </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82594"/>
          </a:xfrm>
        </p:spPr>
        <p:txBody>
          <a:bodyPr>
            <a:normAutofit fontScale="90000"/>
          </a:bodyPr>
          <a:lstStyle/>
          <a:p>
            <a:pPr algn="ctr"/>
            <a:r>
              <a:rPr lang="ru-RU" sz="3200" b="1" dirty="0" smtClean="0"/>
              <a:t>Развитие умений классифицировать</a:t>
            </a:r>
            <a:endParaRPr lang="ru-RU" sz="3200" dirty="0"/>
          </a:p>
        </p:txBody>
      </p:sp>
      <p:sp>
        <p:nvSpPr>
          <p:cNvPr id="3" name="Содержимое 2"/>
          <p:cNvSpPr>
            <a:spLocks noGrp="1"/>
          </p:cNvSpPr>
          <p:nvPr>
            <p:ph sz="quarter" idx="1"/>
          </p:nvPr>
        </p:nvSpPr>
        <p:spPr>
          <a:xfrm>
            <a:off x="357158" y="928670"/>
            <a:ext cx="8329642" cy="5715040"/>
          </a:xfrm>
        </p:spPr>
        <p:txBody>
          <a:bodyPr>
            <a:normAutofit fontScale="85000" lnSpcReduction="20000"/>
          </a:bodyPr>
          <a:lstStyle/>
          <a:p>
            <a:pPr algn="just"/>
            <a:r>
              <a:rPr lang="ru-RU" dirty="0" smtClean="0"/>
              <a:t>Классификация или распределение предметов на классы, согласно их наиболее существенным признакам - очень важная мыслительная операция. Она облегчает процесс изучения явлений действительности, выявляет закономерности существования и развития объекта.</a:t>
            </a:r>
          </a:p>
          <a:p>
            <a:pPr algn="just"/>
            <a:r>
              <a:rPr lang="ru-RU" dirty="0" smtClean="0"/>
              <a:t>Исследование и познание мира не сводится только к восприятию предметов и явлений, их чувственному отражению. Оно предполагает выделение в предметах и явлениях общих существенных признаков.</a:t>
            </a:r>
          </a:p>
          <a:p>
            <a:pPr algn="just"/>
            <a:r>
              <a:rPr lang="ru-RU" dirty="0" smtClean="0"/>
              <a:t>Классификацией называют операцию деления понятий по определенному основанию на непересекающиеся классы. Не всякое перечисление классов определенного множества можно считать классификацией. Один из главных признаков классификации - указание на принцип (основание) деления.</a:t>
            </a:r>
          </a:p>
          <a:p>
            <a:pPr algn="just"/>
            <a:r>
              <a:rPr lang="ru-RU" dirty="0" smtClean="0"/>
              <a:t>Классификация устанавливает определенный порядок. Она разбивает рассматриваемые объекты на группы, чтобы упорядочить рассматриваемую область, сделать ее обозримой. Классификация придает нашему мышлению строгость и точность.</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1797040"/>
          </a:xfrm>
        </p:spPr>
        <p:txBody>
          <a:bodyPr>
            <a:noAutofit/>
          </a:bodyPr>
          <a:lstStyle/>
          <a:p>
            <a:r>
              <a:rPr lang="ru-RU" sz="3200" b="1" dirty="0" smtClean="0"/>
              <a:t>Под общими исследовательскими умениями и навыками понимаются следующие: </a:t>
            </a:r>
            <a:endParaRPr lang="ru-RU" sz="3200" dirty="0"/>
          </a:p>
        </p:txBody>
      </p:sp>
      <p:sp>
        <p:nvSpPr>
          <p:cNvPr id="3" name="Содержимое 2"/>
          <p:cNvSpPr>
            <a:spLocks noGrp="1"/>
          </p:cNvSpPr>
          <p:nvPr>
            <p:ph sz="quarter" idx="1"/>
          </p:nvPr>
        </p:nvSpPr>
        <p:spPr>
          <a:xfrm>
            <a:off x="914400" y="2285992"/>
            <a:ext cx="7772400" cy="4357718"/>
          </a:xfrm>
        </p:spPr>
        <p:txBody>
          <a:bodyPr>
            <a:normAutofit fontScale="85000" lnSpcReduction="10000"/>
          </a:bodyPr>
          <a:lstStyle/>
          <a:p>
            <a:r>
              <a:rPr lang="ru-RU" b="1" dirty="0" smtClean="0">
                <a:latin typeface="Times New Roman" pitchFamily="18" charset="0"/>
                <a:cs typeface="Times New Roman" pitchFamily="18" charset="0"/>
              </a:rPr>
              <a:t>Развитие умений видеть проблемы</a:t>
            </a:r>
          </a:p>
          <a:p>
            <a:r>
              <a:rPr lang="ru-RU" b="1" dirty="0" smtClean="0">
                <a:latin typeface="Times New Roman" pitchFamily="18" charset="0"/>
                <a:cs typeface="Times New Roman" pitchFamily="18" charset="0"/>
              </a:rPr>
              <a:t>Развитие умений выдвигать гипотезы</a:t>
            </a:r>
            <a:endParaRPr lang="ru-RU"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Развитие умений задавать вопросы</a:t>
            </a:r>
            <a:endParaRPr lang="ru-RU"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Развитие умений давать определения понятиям</a:t>
            </a:r>
            <a:endParaRPr lang="ru-RU"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Развитие умений классифицировать</a:t>
            </a:r>
            <a:endParaRPr lang="ru-RU"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Развитие умений работы с парадоксами</a:t>
            </a:r>
            <a:endParaRPr lang="ru-RU"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Развитие умений экспериментирования</a:t>
            </a:r>
            <a:endParaRPr lang="ru-RU" dirty="0" smtClean="0">
              <a:latin typeface="Times New Roman" pitchFamily="18" charset="0"/>
              <a:cs typeface="Times New Roman" pitchFamily="18" charset="0"/>
            </a:endParaRPr>
          </a:p>
          <a:p>
            <a:r>
              <a:rPr lang="ru-RU" b="1" dirty="0" smtClean="0">
                <a:latin typeface="Times New Roman" pitchFamily="18" charset="0"/>
                <a:cs typeface="Times New Roman" pitchFamily="18" charset="0"/>
              </a:rPr>
              <a:t>Развитие умений высказывать и оценивать суждения</a:t>
            </a:r>
            <a:endParaRPr lang="ru-RU" dirty="0" smtClean="0">
              <a:latin typeface="Times New Roman" pitchFamily="18" charset="0"/>
              <a:cs typeface="Times New Roman" pitchFamily="18" charset="0"/>
            </a:endParaRPr>
          </a:p>
          <a:p>
            <a:endParaRPr lang="ru-RU" dirty="0" smtClean="0"/>
          </a:p>
          <a:p>
            <a:pPr>
              <a:buNone/>
            </a:pPr>
            <a:endParaRPr lang="ru-RU" dirty="0" smtClean="0"/>
          </a:p>
          <a:p>
            <a:pPr>
              <a:buNone/>
            </a:pPr>
            <a:r>
              <a:rPr lang="ru-RU" b="1" dirty="0" smtClean="0"/>
              <a:t> </a:t>
            </a:r>
            <a:endParaRPr lang="ru-RU" dirty="0" smtClean="0"/>
          </a:p>
          <a:p>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42910" y="285728"/>
            <a:ext cx="8215370" cy="6215106"/>
          </a:xfrm>
        </p:spPr>
        <p:txBody>
          <a:bodyPr>
            <a:normAutofit fontScale="85000" lnSpcReduction="20000"/>
          </a:bodyPr>
          <a:lstStyle/>
          <a:p>
            <a:pPr algn="just"/>
            <a:r>
              <a:rPr lang="ru-RU" dirty="0" smtClean="0"/>
              <a:t>Рассматривается классификация обычно как частный случай деления. В свою очередь деление можно характеризовать как логическую операцию над понятиями. Деление – это распределение предметов на группы, которые мыслятся в исходном понятии. Полученные в итоге деления группы называются членами деления. Признак, по которому производится деление, называется основанием деления. Каждая классификация предполагает, что в нее входят:</a:t>
            </a:r>
          </a:p>
          <a:p>
            <a:pPr lvl="0" algn="just"/>
            <a:r>
              <a:rPr lang="ru-RU" dirty="0" smtClean="0"/>
              <a:t>делимое понятие;</a:t>
            </a:r>
          </a:p>
          <a:p>
            <a:pPr lvl="0" algn="just"/>
            <a:r>
              <a:rPr lang="ru-RU" dirty="0" smtClean="0"/>
              <a:t>основание деления;</a:t>
            </a:r>
          </a:p>
          <a:p>
            <a:pPr lvl="0" algn="just"/>
            <a:r>
              <a:rPr lang="ru-RU" dirty="0" smtClean="0"/>
              <a:t>члены деления.</a:t>
            </a:r>
          </a:p>
          <a:p>
            <a:pPr algn="just"/>
            <a:r>
              <a:rPr lang="ru-RU" dirty="0" smtClean="0"/>
              <a:t>Классификация может быть простой, а может быть и многоступенчатой, разветвленной. Например, расклассифицируем знаки, которыми обычно пользуется человек для сообщения информации другим людям, на группы: буквы, цифры, иероглифы, символы. В свою очередь буквы можно поделить на кириллицу, латинские, арабские; цифры - на римские и арабские; иероглифы - на китайские, японские, корейские; символы - на математические, музыкальные и т.д.</a:t>
            </a:r>
          </a:p>
          <a:p>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214290"/>
            <a:ext cx="8429684" cy="6643710"/>
          </a:xfrm>
        </p:spPr>
        <p:txBody>
          <a:bodyPr>
            <a:normAutofit fontScale="92500" lnSpcReduction="20000"/>
          </a:bodyPr>
          <a:lstStyle/>
          <a:p>
            <a:pPr algn="just"/>
            <a:r>
              <a:rPr lang="ru-RU" dirty="0" smtClean="0"/>
              <a:t>Классифицируя предметы и явления внешнего мира и тем более обучая этому детей, следует понимать и постоянно помнить, что с точки зрения диалектики иногда нельзя установить резкие разграничительные линии. Все течет, все изменяется. Поэтому каждая классификация относительна, приблизительна, она лишь в огрубленной форме раскрывает связи между классифицируемыми предметами.</a:t>
            </a:r>
          </a:p>
          <a:p>
            <a:pPr algn="just"/>
            <a:r>
              <a:rPr lang="ru-RU" dirty="0" smtClean="0"/>
              <a:t>Всякая классификация имеет цель, поэтому выбор основания классификации обычно диктуется этой целью. Поскольку целей может быть очень много, то одна и та же группа предметов может быть расклассифицирована по разным основаниям. Иногда некоторые несведущие люди настаивают на том, чтобы предметы классифицировались только по существенным, важным признакам, говорят, что следует избегать деления по случайным, второстепенным признакам. При внешней разумности данное требование нереалистично, а потому невыполнимо и неправомерно. То, что важно и существенно с одной точки зрения, может совсем иначе выглядеть с другой.</a:t>
            </a:r>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572560" cy="6143668"/>
          </a:xfrm>
        </p:spPr>
        <p:txBody>
          <a:bodyPr>
            <a:normAutofit fontScale="85000" lnSpcReduction="10000"/>
          </a:bodyPr>
          <a:lstStyle/>
          <a:p>
            <a:pPr algn="just"/>
            <a:r>
              <a:rPr lang="ru-RU" dirty="0" smtClean="0"/>
              <a:t>Например, мы предлагаем детям популярное задание - </a:t>
            </a:r>
            <a:r>
              <a:rPr lang="ru-RU" b="1" dirty="0" smtClean="0"/>
              <a:t>«четвертый лишний». </a:t>
            </a:r>
          </a:p>
          <a:p>
            <a:pPr algn="just"/>
            <a:r>
              <a:rPr lang="ru-RU" dirty="0" smtClean="0"/>
              <a:t>Четыре карточки содержат изображения яблока, груши, банана, помидора. Естественно, что если классифицировать по основному признаку, то потребуется объединить фрукты: яблоко, груша, банан и отделить овощ - помидор. Это правильный, но не единственный вариант. </a:t>
            </a:r>
          </a:p>
          <a:p>
            <a:pPr algn="just"/>
            <a:r>
              <a:rPr lang="ru-RU" dirty="0" smtClean="0"/>
              <a:t>Мы можем расклассифицировать эти предметы с детьми и по их цвету, тогда яблоко и помидор могут попасть в одну группу (например, они оба - красные), а банан и груша в другую - они желтые. </a:t>
            </a:r>
          </a:p>
          <a:p>
            <a:pPr algn="just"/>
            <a:r>
              <a:rPr lang="ru-RU" dirty="0" smtClean="0"/>
              <a:t>Можем классифицировать эти предметы по форме: яблоко, груша и помидор по форме близки к шару, банан другой формы. Оснований для деления можно найти множество и, давая детям задания на классификацию, следует развивать у них и способность к такой важной операции, как комбинаторика. Чем больше вариантов деления, тем выше продуктивность мышления. А это качество очень важно в творческой деятельности.</a:t>
            </a:r>
          </a:p>
          <a:p>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439718"/>
          </a:xfrm>
        </p:spPr>
        <p:txBody>
          <a:bodyPr>
            <a:normAutofit fontScale="90000"/>
          </a:bodyPr>
          <a:lstStyle/>
          <a:p>
            <a:r>
              <a:rPr lang="ru-RU" b="1" dirty="0" smtClean="0"/>
              <a:t>Дихотомическое деление</a:t>
            </a:r>
            <a:endParaRPr lang="ru-RU" dirty="0"/>
          </a:p>
        </p:txBody>
      </p:sp>
      <p:sp>
        <p:nvSpPr>
          <p:cNvPr id="3" name="Содержимое 2"/>
          <p:cNvSpPr>
            <a:spLocks noGrp="1"/>
          </p:cNvSpPr>
          <p:nvPr>
            <p:ph sz="quarter" idx="1"/>
          </p:nvPr>
        </p:nvSpPr>
        <p:spPr>
          <a:xfrm>
            <a:off x="214282" y="857232"/>
            <a:ext cx="8715436" cy="5715040"/>
          </a:xfrm>
        </p:spPr>
        <p:txBody>
          <a:bodyPr>
            <a:normAutofit fontScale="85000" lnSpcReduction="10000"/>
          </a:bodyPr>
          <a:lstStyle/>
          <a:p>
            <a:pPr algn="just"/>
            <a:r>
              <a:rPr lang="ru-RU" dirty="0" smtClean="0"/>
              <a:t>Особый вид классификации - деление на две части, дихотомия. В итоге выделяются предметы, имеющие признак и не имеющие этого признака. Этому служит, например, задание </a:t>
            </a:r>
            <a:r>
              <a:rPr lang="ru-RU" b="1" dirty="0" smtClean="0"/>
              <a:t>«Найди предметы и явления, которые можно поделить надвое». </a:t>
            </a:r>
            <a:r>
              <a:rPr lang="ru-RU" dirty="0" smtClean="0"/>
              <a:t>В обычной классификации людей можно поделить на мужчин и женщин, а в дихотомической на «мужчин» и «</a:t>
            </a:r>
            <a:r>
              <a:rPr lang="ru-RU" dirty="0" err="1" smtClean="0"/>
              <a:t>немужчин</a:t>
            </a:r>
            <a:r>
              <a:rPr lang="ru-RU" dirty="0" smtClean="0"/>
              <a:t>»; на взрослых и детей и на «взрослых» и «невзрослых».</a:t>
            </a:r>
          </a:p>
          <a:p>
            <a:pPr algn="just"/>
            <a:r>
              <a:rPr lang="ru-RU" dirty="0" smtClean="0"/>
              <a:t>При внешней простоте дихотомической классификации нельзя не отметить, что она сложна, и, классифицируя таким способом, дети обычно делают много ошибок. Поэтому целесообразно проводить упражнения на дихотомическое классифицирование.</a:t>
            </a:r>
          </a:p>
          <a:p>
            <a:pPr>
              <a:buNone/>
            </a:pPr>
            <a:r>
              <a:rPr lang="ru-RU" dirty="0" smtClean="0">
                <a:solidFill>
                  <a:srgbClr val="7030A0"/>
                </a:solidFill>
              </a:rPr>
              <a:t>Вот одно из них. Нужно подобрать противоположные понятия:</a:t>
            </a:r>
          </a:p>
          <a:p>
            <a:r>
              <a:rPr lang="ru-RU" dirty="0" smtClean="0">
                <a:solidFill>
                  <a:srgbClr val="7030A0"/>
                </a:solidFill>
              </a:rPr>
              <a:t>мебель	животные	насекомые</a:t>
            </a:r>
          </a:p>
          <a:p>
            <a:r>
              <a:rPr lang="ru-RU" dirty="0" smtClean="0">
                <a:solidFill>
                  <a:srgbClr val="7030A0"/>
                </a:solidFill>
              </a:rPr>
              <a:t>птицы	динозавры	планеты</a:t>
            </a:r>
          </a:p>
          <a:p>
            <a:r>
              <a:rPr lang="ru-RU" dirty="0" smtClean="0">
                <a:solidFill>
                  <a:srgbClr val="7030A0"/>
                </a:solidFill>
              </a:rPr>
              <a:t>мелкие	зимние	веселые</a:t>
            </a:r>
          </a:p>
          <a:p>
            <a:r>
              <a:rPr lang="ru-RU" dirty="0" smtClean="0">
                <a:solidFill>
                  <a:srgbClr val="7030A0"/>
                </a:solidFill>
              </a:rPr>
              <a:t>холодные	прямые	смелые</a:t>
            </a:r>
          </a:p>
          <a:p>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rgbClr val="7030A0"/>
                </a:solidFill>
              </a:rPr>
              <a:t>Задания для развития умений классифицировать</a:t>
            </a:r>
            <a:endParaRPr lang="ru-RU" sz="3200" dirty="0">
              <a:solidFill>
                <a:srgbClr val="7030A0"/>
              </a:solidFill>
            </a:endParaRPr>
          </a:p>
        </p:txBody>
      </p:sp>
      <p:sp>
        <p:nvSpPr>
          <p:cNvPr id="3" name="Содержимое 2"/>
          <p:cNvSpPr>
            <a:spLocks noGrp="1"/>
          </p:cNvSpPr>
          <p:nvPr>
            <p:ph sz="quarter" idx="1"/>
          </p:nvPr>
        </p:nvSpPr>
        <p:spPr/>
        <p:txBody>
          <a:bodyPr/>
          <a:lstStyle/>
          <a:p>
            <a:r>
              <a:rPr lang="ru-RU" dirty="0" smtClean="0">
                <a:solidFill>
                  <a:srgbClr val="7030A0"/>
                </a:solidFill>
              </a:rPr>
              <a:t>«Продолжи ряды».</a:t>
            </a:r>
            <a:r>
              <a:rPr lang="ru-RU" b="1" dirty="0" smtClean="0">
                <a:solidFill>
                  <a:srgbClr val="7030A0"/>
                </a:solidFill>
              </a:rPr>
              <a:t> </a:t>
            </a:r>
            <a:r>
              <a:rPr lang="ru-RU" dirty="0" smtClean="0">
                <a:solidFill>
                  <a:srgbClr val="7030A0"/>
                </a:solidFill>
              </a:rPr>
              <a:t>Например: полезные ископаемые - 'это уголь, нефть, руда, алмазы...</a:t>
            </a:r>
          </a:p>
          <a:p>
            <a:r>
              <a:rPr lang="ru-RU" dirty="0" smtClean="0">
                <a:solidFill>
                  <a:srgbClr val="7030A0"/>
                </a:solidFill>
              </a:rPr>
              <a:t>Игрушки - это ...	Деревья - это ...</a:t>
            </a:r>
          </a:p>
          <a:p>
            <a:r>
              <a:rPr lang="ru-RU" dirty="0" smtClean="0">
                <a:solidFill>
                  <a:srgbClr val="7030A0"/>
                </a:solidFill>
              </a:rPr>
              <a:t>Люди - это ...	Животные - это ...</a:t>
            </a:r>
          </a:p>
          <a:p>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rgbClr val="7030A0"/>
                </a:solidFill>
              </a:rPr>
              <a:t>Задача на классификацию </a:t>
            </a:r>
            <a:br>
              <a:rPr lang="ru-RU" sz="3200" b="1" dirty="0" smtClean="0">
                <a:solidFill>
                  <a:srgbClr val="7030A0"/>
                </a:solidFill>
              </a:rPr>
            </a:br>
            <a:r>
              <a:rPr lang="ru-RU" sz="3200" b="1" dirty="0" smtClean="0">
                <a:solidFill>
                  <a:srgbClr val="7030A0"/>
                </a:solidFill>
              </a:rPr>
              <a:t>«Набор картинок»</a:t>
            </a:r>
            <a:endParaRPr lang="ru-RU" sz="3200" b="1" dirty="0">
              <a:solidFill>
                <a:srgbClr val="7030A0"/>
              </a:solidFill>
            </a:endParaRPr>
          </a:p>
        </p:txBody>
      </p:sp>
      <p:sp>
        <p:nvSpPr>
          <p:cNvPr id="3" name="Содержимое 2"/>
          <p:cNvSpPr>
            <a:spLocks noGrp="1"/>
          </p:cNvSpPr>
          <p:nvPr>
            <p:ph sz="quarter" idx="1"/>
          </p:nvPr>
        </p:nvSpPr>
        <p:spPr/>
        <p:txBody>
          <a:bodyPr/>
          <a:lstStyle/>
          <a:p>
            <a:pPr algn="just"/>
            <a:r>
              <a:rPr lang="ru-RU" dirty="0" smtClean="0">
                <a:solidFill>
                  <a:srgbClr val="7030A0"/>
                </a:solidFill>
              </a:rPr>
              <a:t>Детям предлагается набор из нескольких десятков картинок. Ребенок выбирает из них те, которые, по его мнению, могут быть объединены. Можно брать столько картинок, сколько захочется, но обязательно нужно назвать, чем похожи отобранные предметы. Затем картинки возвращаются на место, и ребенку предлагается подобрать другую группу. Работу с таким набором карточек можно проводить много раз.</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214290"/>
            <a:ext cx="8572560" cy="6429420"/>
          </a:xfrm>
        </p:spPr>
        <p:txBody>
          <a:bodyPr>
            <a:normAutofit fontScale="70000" lnSpcReduction="20000"/>
          </a:bodyPr>
          <a:lstStyle/>
          <a:p>
            <a:r>
              <a:rPr lang="ru-RU" dirty="0" smtClean="0">
                <a:solidFill>
                  <a:srgbClr val="7030A0"/>
                </a:solidFill>
              </a:rPr>
              <a:t>Приведем пример решения задачи классифицирования одних и тех же предметов по разным основаниям. Берем слова: яблоко, клен, слон, дуб, мышь, самолет, банан, яхта, собака, апельсин, сосна, автомобиль. Можно предложить следующие варианты их классификации:</a:t>
            </a:r>
          </a:p>
          <a:p>
            <a:r>
              <a:rPr lang="ru-RU" i="1" dirty="0" smtClean="0">
                <a:solidFill>
                  <a:srgbClr val="7030A0"/>
                </a:solidFill>
              </a:rPr>
              <a:t>категориальное объединение:</a:t>
            </a:r>
            <a:endParaRPr lang="ru-RU" dirty="0" smtClean="0">
              <a:solidFill>
                <a:srgbClr val="7030A0"/>
              </a:solidFill>
            </a:endParaRPr>
          </a:p>
          <a:p>
            <a:pPr lvl="0"/>
            <a:r>
              <a:rPr lang="ru-RU" dirty="0" smtClean="0">
                <a:solidFill>
                  <a:srgbClr val="7030A0"/>
                </a:solidFill>
              </a:rPr>
              <a:t>яблоко, банан, апельсин - фрукты;</a:t>
            </a:r>
          </a:p>
          <a:p>
            <a:pPr lvl="0"/>
            <a:r>
              <a:rPr lang="ru-RU" dirty="0" smtClean="0">
                <a:solidFill>
                  <a:srgbClr val="7030A0"/>
                </a:solidFill>
              </a:rPr>
              <a:t>клен, дуб, сосна - деревья;</a:t>
            </a:r>
          </a:p>
          <a:p>
            <a:pPr lvl="0"/>
            <a:r>
              <a:rPr lang="ru-RU" dirty="0" smtClean="0">
                <a:solidFill>
                  <a:srgbClr val="7030A0"/>
                </a:solidFill>
              </a:rPr>
              <a:t>слон, мышь, собака - животные;</a:t>
            </a:r>
          </a:p>
          <a:p>
            <a:pPr lvl="0"/>
            <a:r>
              <a:rPr lang="ru-RU" dirty="0" smtClean="0">
                <a:solidFill>
                  <a:srgbClr val="7030A0"/>
                </a:solidFill>
              </a:rPr>
              <a:t>самолет, яхта, автомобиль - транспорт;</a:t>
            </a:r>
          </a:p>
          <a:p>
            <a:r>
              <a:rPr lang="ru-RU" i="1" dirty="0" smtClean="0">
                <a:solidFill>
                  <a:srgbClr val="7030A0"/>
                </a:solidFill>
              </a:rPr>
              <a:t>функциональное объединение:</a:t>
            </a:r>
            <a:r>
              <a:rPr lang="ru-RU" dirty="0" smtClean="0">
                <a:solidFill>
                  <a:srgbClr val="7030A0"/>
                </a:solidFill>
              </a:rPr>
              <a:t> </a:t>
            </a:r>
          </a:p>
          <a:p>
            <a:pPr lvl="0"/>
            <a:r>
              <a:rPr lang="ru-RU" dirty="0" smtClean="0">
                <a:solidFill>
                  <a:srgbClr val="7030A0"/>
                </a:solidFill>
              </a:rPr>
              <a:t>яблоко, банан, апельсин, самолет, яхта, автомобиль - предметы потребления;</a:t>
            </a:r>
          </a:p>
          <a:p>
            <a:pPr lvl="0"/>
            <a:r>
              <a:rPr lang="ru-RU" dirty="0" smtClean="0">
                <a:solidFill>
                  <a:srgbClr val="7030A0"/>
                </a:solidFill>
              </a:rPr>
              <a:t>клен, слон, дуб, мышь, собака, сосна - живые существа, поддерживающие равновесие в природе;</a:t>
            </a:r>
          </a:p>
          <a:p>
            <a:pPr lvl="0"/>
            <a:endParaRPr lang="ru-RU" dirty="0" smtClean="0">
              <a:solidFill>
                <a:srgbClr val="7030A0"/>
              </a:solidFill>
            </a:endParaRPr>
          </a:p>
          <a:p>
            <a:r>
              <a:rPr lang="ru-RU" i="1" dirty="0" smtClean="0">
                <a:solidFill>
                  <a:srgbClr val="7030A0"/>
                </a:solidFill>
              </a:rPr>
              <a:t>пространственное объединение:</a:t>
            </a:r>
            <a:endParaRPr lang="ru-RU" dirty="0" smtClean="0">
              <a:solidFill>
                <a:srgbClr val="7030A0"/>
              </a:solidFill>
            </a:endParaRPr>
          </a:p>
          <a:p>
            <a:pPr lvl="0"/>
            <a:r>
              <a:rPr lang="ru-RU" dirty="0" smtClean="0">
                <a:solidFill>
                  <a:srgbClr val="7030A0"/>
                </a:solidFill>
              </a:rPr>
              <a:t>яблоко, клен, слон, дуб, мышь, банан, сосна – живут в дикой природе;</a:t>
            </a:r>
          </a:p>
          <a:p>
            <a:pPr lvl="0"/>
            <a:r>
              <a:rPr lang="ru-RU" dirty="0" smtClean="0">
                <a:solidFill>
                  <a:srgbClr val="7030A0"/>
                </a:solidFill>
              </a:rPr>
              <a:t>самолет, яхта, собака, автомобиль - имеют специальные помещения;</a:t>
            </a:r>
          </a:p>
          <a:p>
            <a:r>
              <a:rPr lang="ru-RU" i="1" dirty="0" smtClean="0">
                <a:solidFill>
                  <a:srgbClr val="7030A0"/>
                </a:solidFill>
              </a:rPr>
              <a:t>аналитическое объединение:</a:t>
            </a:r>
            <a:endParaRPr lang="ru-RU" dirty="0" smtClean="0">
              <a:solidFill>
                <a:srgbClr val="7030A0"/>
              </a:solidFill>
            </a:endParaRPr>
          </a:p>
          <a:p>
            <a:r>
              <a:rPr lang="ru-RU" dirty="0" smtClean="0">
                <a:solidFill>
                  <a:srgbClr val="7030A0"/>
                </a:solidFill>
              </a:rPr>
              <a:t>яблоко, клен, банан, апельсин, дуб, самолет, яхта, сосна, автомобиль - могут быть желто-зелеными;</a:t>
            </a:r>
          </a:p>
          <a:p>
            <a:r>
              <a:rPr lang="ru-RU" dirty="0" smtClean="0">
                <a:solidFill>
                  <a:srgbClr val="7030A0"/>
                </a:solidFill>
              </a:rPr>
              <a:t>слон, мышь, собака - имеют четыре ноги;</a:t>
            </a:r>
          </a:p>
          <a:p>
            <a:r>
              <a:rPr lang="ru-RU" dirty="0" smtClean="0">
                <a:solidFill>
                  <a:srgbClr val="7030A0"/>
                </a:solidFill>
              </a:rPr>
              <a:t>яблоко, слон, мышь, апельсин, собака, автомобиль - могут иметь округлые формы.</a:t>
            </a:r>
          </a:p>
          <a:p>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pPr algn="ctr"/>
            <a:r>
              <a:rPr lang="ru-RU" sz="3600" b="1" dirty="0" smtClean="0">
                <a:solidFill>
                  <a:srgbClr val="7030A0"/>
                </a:solidFill>
              </a:rPr>
              <a:t>Задачи на классификацию с явными ошибками</a:t>
            </a:r>
            <a:endParaRPr lang="ru-RU" dirty="0">
              <a:solidFill>
                <a:srgbClr val="7030A0"/>
              </a:solidFill>
            </a:endParaRPr>
          </a:p>
        </p:txBody>
      </p:sp>
      <p:sp>
        <p:nvSpPr>
          <p:cNvPr id="3" name="Содержимое 2"/>
          <p:cNvSpPr>
            <a:spLocks noGrp="1"/>
          </p:cNvSpPr>
          <p:nvPr>
            <p:ph sz="quarter" idx="1"/>
          </p:nvPr>
        </p:nvSpPr>
        <p:spPr>
          <a:xfrm>
            <a:off x="0" y="928670"/>
            <a:ext cx="8929718" cy="5929330"/>
          </a:xfrm>
        </p:spPr>
        <p:txBody>
          <a:bodyPr>
            <a:normAutofit fontScale="70000" lnSpcReduction="20000"/>
          </a:bodyPr>
          <a:lstStyle/>
          <a:p>
            <a:pPr algn="just"/>
            <a:r>
              <a:rPr lang="ru-RU" dirty="0" smtClean="0"/>
              <a:t>Иногда очень полезно использовать задания, содержащие явные ошибки. Они делают занятия более веселыми, эмоциональными и при этом позволяют объяснить правила логики, того же классифицирования. Вот пример, ставший хрестоматийным.</a:t>
            </a:r>
          </a:p>
          <a:p>
            <a:pPr algn="just"/>
            <a:r>
              <a:rPr lang="ru-RU" dirty="0" smtClean="0"/>
              <a:t>Аргентинский писатель, поэт и философ X. Борхес приводит пример классификации животных, которую он обнаружил в некой китайской энциклопедии:</a:t>
            </a:r>
          </a:p>
          <a:p>
            <a:pPr algn="just"/>
            <a:r>
              <a:rPr lang="ru-RU" dirty="0" smtClean="0"/>
              <a:t>принадлежащие императору; бальзамированные; прирученные; молочные поросята; сирены; сказочные; бродячие собаки; нарисованные очень тонкой кисточкой из верблюжьей шерсти; издалека кажущиеся мухами...</a:t>
            </a:r>
          </a:p>
          <a:p>
            <a:pPr algn="just"/>
            <a:r>
              <a:rPr lang="ru-RU" dirty="0" smtClean="0"/>
              <a:t>Задача - найти ошибки и прокомментировать их.</a:t>
            </a:r>
          </a:p>
          <a:p>
            <a:pPr algn="just"/>
            <a:r>
              <a:rPr lang="ru-RU" dirty="0" smtClean="0"/>
              <a:t>Можно и самим придумать аналогичные классификации. </a:t>
            </a:r>
            <a:r>
              <a:rPr lang="ru-RU" dirty="0" smtClean="0">
                <a:solidFill>
                  <a:srgbClr val="7030A0"/>
                </a:solidFill>
              </a:rPr>
              <a:t>Например, предложим детям такую классификацию автомобилей:</a:t>
            </a:r>
          </a:p>
          <a:p>
            <a:pPr algn="just"/>
            <a:r>
              <a:rPr lang="ru-RU" dirty="0" smtClean="0">
                <a:solidFill>
                  <a:srgbClr val="7030A0"/>
                </a:solidFill>
              </a:rPr>
              <a:t>легковые, грузовые, большие, маленькие, черные, белые, умеющие плавать, пластмассовые, желтые, нарисованные на стене, стоящие в гараже, припаркованные возле дома, показываемые по телевизору, едущие по дорогам.</a:t>
            </a:r>
          </a:p>
          <a:p>
            <a:pPr algn="just"/>
            <a:r>
              <a:rPr lang="ru-RU" dirty="0" smtClean="0">
                <a:solidFill>
                  <a:srgbClr val="7030A0"/>
                </a:solidFill>
              </a:rPr>
              <a:t>Спросим у детей, не вызывает ли у них возражений эта классификация? Ответ надо аргументировать.</a:t>
            </a:r>
          </a:p>
          <a:p>
            <a:pPr algn="just"/>
            <a:r>
              <a:rPr lang="ru-RU" dirty="0" smtClean="0">
                <a:solidFill>
                  <a:srgbClr val="7030A0"/>
                </a:solidFill>
              </a:rPr>
              <a:t>Или, например, делим деревья: хвойные, лиственные, описанные в книжках, растущие в лесу, плодовые и волшебные.</a:t>
            </a:r>
          </a:p>
          <a:p>
            <a:pPr algn="just"/>
            <a:r>
              <a:rPr lang="ru-RU" dirty="0" smtClean="0"/>
              <a:t>Кроме собственно умения классифицировать такие задачи позволяют развивать и критическое мышление, что очень важно в исследовательской деятельности.</a:t>
            </a:r>
          </a:p>
          <a:p>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Категории и категоризация</a:t>
            </a:r>
            <a:r>
              <a:rPr lang="ru-RU" dirty="0" smtClean="0"/>
              <a:t/>
            </a:r>
            <a:br>
              <a:rPr lang="ru-RU" dirty="0" smtClean="0"/>
            </a:br>
            <a:endParaRPr lang="ru-RU" dirty="0"/>
          </a:p>
        </p:txBody>
      </p:sp>
      <p:sp>
        <p:nvSpPr>
          <p:cNvPr id="3" name="Содержимое 2"/>
          <p:cNvSpPr>
            <a:spLocks noGrp="1"/>
          </p:cNvSpPr>
          <p:nvPr>
            <p:ph sz="quarter" idx="1"/>
          </p:nvPr>
        </p:nvSpPr>
        <p:spPr>
          <a:xfrm>
            <a:off x="285720" y="857232"/>
            <a:ext cx="8643998" cy="5786478"/>
          </a:xfrm>
        </p:spPr>
        <p:txBody>
          <a:bodyPr>
            <a:normAutofit fontScale="70000" lnSpcReduction="20000"/>
          </a:bodyPr>
          <a:lstStyle/>
          <a:p>
            <a:pPr algn="just"/>
            <a:r>
              <a:rPr lang="ru-RU" dirty="0" smtClean="0"/>
              <a:t>Категориями называют предельно общие, фундаментальные понятия, отражающие наиболее существенные, закономерные связи и отношения реальной действительности и познания: пространство, время, движение и т.п.</a:t>
            </a:r>
          </a:p>
          <a:p>
            <a:pPr algn="just"/>
            <a:r>
              <a:rPr lang="ru-RU" dirty="0" smtClean="0"/>
              <a:t>Одним из важнейших аспектов мышления человека является способность к категоризации объектов окружающего мира. Категорию обычно определяют как представление о характеристиках, общих для ряда сходных, но не идентичных объектов или явлений. Первыми общими категориальными признаками могут служить физические параметры объектов, те же цвет, размер, какие-то определенные действия. На последующих этапах развития происходит естественное усложнение, в качестве общих характеристик все чаще выступают абстрактные понятия: «хорошо», «плохо», «справедливость», «красота» Категоризация позволяет нам делать обобщения и прогнозы, предвосхищать то, какими свойствами будет обладать та или иная вещь. Одним из процессов, связанных с категоризацией, является процесс формирования прототипов. Прототип - это наиболее типичный представитель из ряда объектов, принадлежащих к данной категории. Например, синица, воробей, ласточка - </a:t>
            </a:r>
            <a:r>
              <a:rPr lang="ru-RU" dirty="0" err="1" smtClean="0"/>
              <a:t>прототипичные</a:t>
            </a:r>
            <a:r>
              <a:rPr lang="ru-RU" dirty="0" smtClean="0"/>
              <a:t> птицы, а журавль и пингвин - нет.</a:t>
            </a:r>
          </a:p>
          <a:p>
            <a:pPr algn="just"/>
            <a:r>
              <a:rPr lang="ru-RU" dirty="0" smtClean="0"/>
              <a:t>Другим важным для образования категорий процессом является осознание связи между определенными признаками.</a:t>
            </a:r>
          </a:p>
          <a:p>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Развитие умений работы </a:t>
            </a:r>
            <a:br>
              <a:rPr lang="ru-RU" b="1" dirty="0" smtClean="0"/>
            </a:br>
            <a:r>
              <a:rPr lang="ru-RU" b="1" dirty="0" smtClean="0"/>
              <a:t>с парадоксами</a:t>
            </a:r>
            <a:endParaRPr lang="ru-RU" dirty="0"/>
          </a:p>
        </p:txBody>
      </p:sp>
      <p:sp>
        <p:nvSpPr>
          <p:cNvPr id="3" name="Содержимое 2"/>
          <p:cNvSpPr>
            <a:spLocks noGrp="1"/>
          </p:cNvSpPr>
          <p:nvPr>
            <p:ph sz="quarter" idx="1"/>
          </p:nvPr>
        </p:nvSpPr>
        <p:spPr/>
        <p:txBody>
          <a:bodyPr>
            <a:normAutofit fontScale="77500" lnSpcReduction="20000"/>
          </a:bodyPr>
          <a:lstStyle/>
          <a:p>
            <a:pPr algn="just"/>
            <a:r>
              <a:rPr lang="ru-RU" dirty="0" smtClean="0"/>
              <a:t>Парадоксом называют утверждение, резко расходящееся с общепринятыми, установившимися мнениями или эмпирическими наблюдениями. Это отрицание того, что представляется безусловно правильным. Слово «парадокс» образовано от греческого </a:t>
            </a:r>
            <a:r>
              <a:rPr lang="en-US" i="1" dirty="0" err="1" smtClean="0"/>
              <a:t>paradoxos</a:t>
            </a:r>
            <a:r>
              <a:rPr lang="en-US" i="1" dirty="0" smtClean="0"/>
              <a:t> </a:t>
            </a:r>
            <a:r>
              <a:rPr lang="ru-RU" dirty="0" smtClean="0"/>
              <a:t>- неожиданный, странный, невероятный. В общепринятом значении под ним понимается необычное, неожиданное, расходящееся с традицией утверждение. </a:t>
            </a:r>
          </a:p>
          <a:p>
            <a:pPr algn="just"/>
            <a:r>
              <a:rPr lang="ru-RU" dirty="0" smtClean="0"/>
              <a:t>Парадокс и парадоксальность - непременная черта современного научного познания мира. Постоянно развивающееся знание периодически не просто </a:t>
            </a:r>
            <a:r>
              <a:rPr lang="ru-RU" dirty="0" err="1" smtClean="0"/>
              <a:t>рассогласовывается</a:t>
            </a:r>
            <a:r>
              <a:rPr lang="ru-RU" dirty="0" smtClean="0"/>
              <a:t> с устоявшимся пониманием, а часто противоречит старым догмам. История науки свидетельствует о том, что всякая радикальная теория, резко отрицающая привычные представления, неожиданно объединяющая то, что всегда казалось лишенным всякой общности, считалась посягательством на традиции и воспринималась как парадокс.</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0"/>
            <a:ext cx="8229600" cy="1143000"/>
          </a:xfrm>
        </p:spPr>
        <p:txBody>
          <a:bodyPr>
            <a:normAutofit fontScale="90000"/>
          </a:bodyPr>
          <a:lstStyle/>
          <a:p>
            <a:pPr lvl="0"/>
            <a:r>
              <a:rPr lang="ru-RU" b="1" dirty="0" smtClean="0"/>
              <a:t/>
            </a:r>
            <a:br>
              <a:rPr lang="ru-RU" b="1" dirty="0" smtClean="0"/>
            </a:br>
            <a:endParaRPr lang="ru-RU" dirty="0"/>
          </a:p>
        </p:txBody>
      </p:sp>
      <p:graphicFrame>
        <p:nvGraphicFramePr>
          <p:cNvPr id="4" name="Содержимое 3"/>
          <p:cNvGraphicFramePr>
            <a:graphicFrameLocks noGrp="1"/>
          </p:cNvGraphicFramePr>
          <p:nvPr>
            <p:ph sz="quarter" idx="1"/>
          </p:nvPr>
        </p:nvGraphicFramePr>
        <p:xfrm>
          <a:off x="2143108" y="928670"/>
          <a:ext cx="5357850"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642910" y="214290"/>
            <a:ext cx="8001056" cy="369332"/>
          </a:xfrm>
          <a:prstGeom prst="rect">
            <a:avLst/>
          </a:prstGeom>
        </p:spPr>
        <p:txBody>
          <a:bodyPr wrap="square">
            <a:spAutoFit/>
          </a:bodyPr>
          <a:lstStyle/>
          <a:p>
            <a:pPr algn="ctr"/>
            <a:r>
              <a:rPr lang="ru-RU" b="1" dirty="0" smtClean="0">
                <a:latin typeface="Times New Roman" pitchFamily="18" charset="0"/>
                <a:cs typeface="Times New Roman" pitchFamily="18" charset="0"/>
              </a:rPr>
              <a:t>Формирование исследовательского мышления</a:t>
            </a:r>
            <a:endParaRPr lang="ru-RU"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572560" cy="6429420"/>
          </a:xfrm>
        </p:spPr>
        <p:txBody>
          <a:bodyPr>
            <a:normAutofit fontScale="92500" lnSpcReduction="10000"/>
          </a:bodyPr>
          <a:lstStyle/>
          <a:p>
            <a:pPr algn="just"/>
            <a:r>
              <a:rPr lang="ru-RU" dirty="0" smtClean="0"/>
              <a:t>Парадоксальными нередко кажутся и отдельные добытые в ходе экспериментов факты, вступающие в противоречие с существующей теорией. </a:t>
            </a:r>
          </a:p>
          <a:p>
            <a:pPr algn="just"/>
            <a:r>
              <a:rPr lang="ru-RU" dirty="0" smtClean="0"/>
              <a:t>Известно, например, что по законам аэродинамики майский жук не может летать (масса его тела, площадь крыльев и другие характеристики не должны позволять это делать), но законов аэродинамики жук не знает и, видимо, поэтому летает.</a:t>
            </a:r>
          </a:p>
          <a:p>
            <a:pPr algn="just"/>
            <a:r>
              <a:rPr lang="ru-RU" dirty="0" smtClean="0"/>
              <a:t>Проведем с детьми простой эксперимент. Запасемся водой в небольшом тазике и металлическими предметами: гвоздями, шурупами, кнопками, ложками, вилками и т.п. Если мы будем опускать эти предметы в воду, то они, естественно, станут тонуть. </a:t>
            </a:r>
          </a:p>
          <a:p>
            <a:pPr algn="just"/>
            <a:r>
              <a:rPr lang="ru-RU" dirty="0" smtClean="0"/>
              <a:t>Затем спросим детей, а из чего делают корабли? И почему металлические корабли не тонут?</a:t>
            </a:r>
          </a:p>
          <a:p>
            <a:pPr algn="just"/>
            <a:r>
              <a:rPr lang="ru-RU" dirty="0" smtClean="0"/>
              <a:t>Продолжим задание вопросом о том, почему летают металлические самолеты и вертолеты?</a:t>
            </a:r>
          </a:p>
          <a:p>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Развитие умений наблюдать</a:t>
            </a:r>
            <a:endParaRPr lang="ru-RU" dirty="0"/>
          </a:p>
        </p:txBody>
      </p:sp>
      <p:sp>
        <p:nvSpPr>
          <p:cNvPr id="3" name="Содержимое 2"/>
          <p:cNvSpPr>
            <a:spLocks noGrp="1"/>
          </p:cNvSpPr>
          <p:nvPr>
            <p:ph sz="quarter" idx="1"/>
          </p:nvPr>
        </p:nvSpPr>
        <p:spPr/>
        <p:txBody>
          <a:bodyPr>
            <a:normAutofit fontScale="85000" lnSpcReduction="20000"/>
          </a:bodyPr>
          <a:lstStyle/>
          <a:p>
            <a:pPr algn="just"/>
            <a:r>
              <a:rPr lang="ru-RU" dirty="0" smtClean="0"/>
              <a:t>Наблюдение без преувеличения можно считать самым популярным и самым доступным методом исследования. Оно постоянно используется обычным человеком в повседневной жизни и служит ценнейшим и совершенно незаменимым источником получения разнообразных сведений о мире.</a:t>
            </a:r>
          </a:p>
          <a:p>
            <a:pPr algn="just"/>
            <a:r>
              <a:rPr lang="ru-RU" dirty="0" smtClean="0"/>
              <a:t>Наблюдением обычно называют вид восприятия, характеризующийся целенаправленностью. Эта целенаправленность, выражающаяся в ясно осознаваемой практической, познавательной задаче, и отличает наблюдение от простого созерцания.</a:t>
            </a:r>
          </a:p>
          <a:p>
            <a:pPr algn="just"/>
            <a:r>
              <a:rPr lang="ru-RU" dirty="0" smtClean="0"/>
              <a:t>Развивая у детей умения и навыки наблюдения, надо постоянно помнить, что наблюдение – акт, прежде всего, интеллектуальный. Подчеркнем еще раз: смотрим мы глазами, слушаем ушами, а видим и слышим умом.</a:t>
            </a:r>
          </a:p>
          <a:p>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25470"/>
          </a:xfrm>
        </p:spPr>
        <p:txBody>
          <a:bodyPr>
            <a:normAutofit fontScale="90000"/>
          </a:bodyPr>
          <a:lstStyle/>
          <a:p>
            <a:pPr algn="ctr"/>
            <a:r>
              <a:rPr lang="ru-RU" sz="3200" b="1" dirty="0" smtClean="0"/>
              <a:t>Упражнения на развитие внимания и наблюдательности</a:t>
            </a:r>
            <a:endParaRPr lang="ru-RU" sz="3200" dirty="0"/>
          </a:p>
        </p:txBody>
      </p:sp>
      <p:sp>
        <p:nvSpPr>
          <p:cNvPr id="3" name="Содержимое 2"/>
          <p:cNvSpPr>
            <a:spLocks noGrp="1"/>
          </p:cNvSpPr>
          <p:nvPr>
            <p:ph sz="quarter" idx="1"/>
          </p:nvPr>
        </p:nvSpPr>
        <p:spPr>
          <a:xfrm>
            <a:off x="357158" y="1000108"/>
            <a:ext cx="8572560" cy="5857892"/>
          </a:xfrm>
        </p:spPr>
        <p:txBody>
          <a:bodyPr>
            <a:normAutofit fontScale="77500" lnSpcReduction="20000"/>
          </a:bodyPr>
          <a:lstStyle/>
          <a:p>
            <a:pPr algn="just"/>
            <a:r>
              <a:rPr lang="ru-RU" dirty="0" smtClean="0"/>
              <a:t>Поставим перед детьми какую-нибудь из любимых ими вещей. Это может быть яркая интересная игрушка (например, кукла или игрушечный автомобиль), предмет мебели, книга и т.п. Лучше, если этот предмет ярко окрашен и имеет много деталей, тогда он воспринимается и запоминается легче.</a:t>
            </a:r>
          </a:p>
          <a:p>
            <a:pPr algn="just"/>
            <a:r>
              <a:rPr lang="ru-RU" dirty="0" smtClean="0"/>
              <a:t>Рассматриваем вместе этот предмет внимательно и спокойно. Затем предлагаем детям закрыть глаза. Убираем предмет и просим вспомнить и назвать все его детали, фиксируя ответы. Теперь можно вновь показать предмет и коллективно обсудить, какие его свойства и признаки мы назвали, а какие не заметили и не назвали, что осталось за пределами создавшегося у детей мысленного образа этого предмета. Следующий этап упражнения - рисуем показанную вещь (предмет) по памяти. Желательно воспроизвести и общие внешние характеристики предмета, и все его детали. Естественно, что для таких упражнений надо подбирать игрушки и предметы, которые содержали бы много деталей, но при этом не были бы слишком сложными для детского рисования.</a:t>
            </a:r>
          </a:p>
          <a:p>
            <a:pPr algn="just"/>
            <a:r>
              <a:rPr lang="ru-RU" dirty="0" smtClean="0"/>
              <a:t>Это упражнение надо повторять периодически, постоянно меняя предметы для наблюдения.</a:t>
            </a:r>
          </a:p>
          <a:p>
            <a:endParaRPr lang="ru-RU" dirty="0" smtClean="0"/>
          </a:p>
          <a:p>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796908"/>
          </a:xfrm>
        </p:spPr>
        <p:txBody>
          <a:bodyPr>
            <a:normAutofit/>
          </a:bodyPr>
          <a:lstStyle/>
          <a:p>
            <a:pPr algn="ctr"/>
            <a:r>
              <a:rPr lang="ru-RU" sz="3200" b="1" dirty="0" smtClean="0"/>
              <a:t>Развитие умений экспериментирования</a:t>
            </a:r>
            <a:endParaRPr lang="ru-RU" sz="3200" dirty="0"/>
          </a:p>
        </p:txBody>
      </p:sp>
      <p:sp>
        <p:nvSpPr>
          <p:cNvPr id="3" name="Содержимое 2"/>
          <p:cNvSpPr>
            <a:spLocks noGrp="1"/>
          </p:cNvSpPr>
          <p:nvPr>
            <p:ph sz="quarter" idx="1"/>
          </p:nvPr>
        </p:nvSpPr>
        <p:spPr>
          <a:xfrm>
            <a:off x="357158" y="1447800"/>
            <a:ext cx="8329642" cy="5410200"/>
          </a:xfrm>
        </p:spPr>
        <p:txBody>
          <a:bodyPr>
            <a:normAutofit fontScale="85000" lnSpcReduction="20000"/>
          </a:bodyPr>
          <a:lstStyle/>
          <a:p>
            <a:pPr algn="just"/>
            <a:r>
              <a:rPr lang="ru-RU" dirty="0" smtClean="0"/>
              <a:t>Особое место в приобретении новых знаний в науке и наших повседневных исследованиях принадлежит эксперименту. Эксперимент - важнейший из методов исследования, используется он практически во всех областях знания и от исследовательского поведения неотделим. Слово «эксперимент» происходит от латинского </a:t>
            </a:r>
            <a:r>
              <a:rPr lang="en-US" i="1" dirty="0" err="1" smtClean="0"/>
              <a:t>experimentum</a:t>
            </a:r>
            <a:r>
              <a:rPr lang="ru-RU" i="1" dirty="0" smtClean="0"/>
              <a:t>, </a:t>
            </a:r>
            <a:r>
              <a:rPr lang="ru-RU" dirty="0" smtClean="0"/>
              <a:t>переводится на русский как проба, опыт. Так именуют метод познания, при помощи которого в строго контролируемых и управляемых условиях исследуется явление природы или общества.</a:t>
            </a:r>
          </a:p>
          <a:p>
            <a:pPr algn="just"/>
            <a:r>
              <a:rPr lang="ru-RU" dirty="0" smtClean="0"/>
              <a:t>В отличие от наблюдения, только лишь фиксирующего свойства предметов, эксперимент предполагает воздействие человека на объект и предмет исследования. Это воздействие может проходить как в искусственных, например, лабораторных, так и в естественных условиях. Любой эксперимент предполагает проведение каких-либо практических действий с целью проверки и сравнения. Эксперименты бывают и мысленные, то есть такие, которые можно делать только в уме.</a:t>
            </a:r>
          </a:p>
          <a:p>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654032"/>
          </a:xfrm>
        </p:spPr>
        <p:txBody>
          <a:bodyPr>
            <a:normAutofit fontScale="90000"/>
          </a:bodyPr>
          <a:lstStyle/>
          <a:p>
            <a:r>
              <a:rPr lang="ru-RU" b="1" dirty="0" smtClean="0"/>
              <a:t>Мысленный эксперимент</a:t>
            </a:r>
            <a:endParaRPr lang="ru-RU" dirty="0"/>
          </a:p>
        </p:txBody>
      </p:sp>
      <p:sp>
        <p:nvSpPr>
          <p:cNvPr id="3" name="Содержимое 2"/>
          <p:cNvSpPr>
            <a:spLocks noGrp="1"/>
          </p:cNvSpPr>
          <p:nvPr>
            <p:ph sz="quarter" idx="1"/>
          </p:nvPr>
        </p:nvSpPr>
        <p:spPr>
          <a:xfrm>
            <a:off x="285720" y="1142984"/>
            <a:ext cx="8572560" cy="5429288"/>
          </a:xfrm>
        </p:spPr>
        <p:txBody>
          <a:bodyPr>
            <a:normAutofit fontScale="62500" lnSpcReduction="20000"/>
          </a:bodyPr>
          <a:lstStyle/>
          <a:p>
            <a:pPr algn="just"/>
            <a:r>
              <a:rPr lang="ru-RU" sz="2900" dirty="0" smtClean="0"/>
              <a:t>На первый взгляд словосочетание «мысленный эксперимент» может показаться странным. Если в ходе рассуждений и умозаключений можно прийти к правильному выводу, то при чем тут «проба», «опыт»? Тем не менее специалисты выделяют особые мысленные эксперименты, в ходе которых исследователь мысленно представляет себе каждый шаг своего воображаемого действия с объектом и яснее может увидеть результаты этих действий.</a:t>
            </a:r>
          </a:p>
          <a:p>
            <a:pPr algn="just"/>
            <a:r>
              <a:rPr lang="ru-RU" sz="2900" dirty="0" smtClean="0"/>
              <a:t>Попробуем в ходе мысленных экспериментов решить следующие задачи:</a:t>
            </a:r>
          </a:p>
          <a:p>
            <a:pPr algn="just"/>
            <a:r>
              <a:rPr lang="ru-RU" sz="2900" i="1" dirty="0" smtClean="0"/>
              <a:t>«Что можно сделать из снега?»</a:t>
            </a:r>
            <a:endParaRPr lang="ru-RU" sz="2900" dirty="0" smtClean="0"/>
          </a:p>
          <a:p>
            <a:pPr algn="just"/>
            <a:r>
              <a:rPr lang="ru-RU" sz="2900" i="1" dirty="0" smtClean="0"/>
              <a:t>«Что будет, если все люди станут великанами?»</a:t>
            </a:r>
            <a:endParaRPr lang="ru-RU" sz="2900" dirty="0" smtClean="0"/>
          </a:p>
          <a:p>
            <a:pPr algn="just"/>
            <a:r>
              <a:rPr lang="ru-RU" sz="2900" i="1" dirty="0" smtClean="0"/>
              <a:t>«Что будет, если животные начнут говорить как люди?»</a:t>
            </a:r>
            <a:endParaRPr lang="ru-RU" sz="2900" dirty="0" smtClean="0"/>
          </a:p>
          <a:p>
            <a:pPr algn="just"/>
            <a:r>
              <a:rPr lang="ru-RU" sz="2900" dirty="0" smtClean="0"/>
              <a:t>А вот еще несколько задач такого рода, уже из практики американских образовательных учреждений, работающих с одаренными детьми:</a:t>
            </a:r>
          </a:p>
          <a:p>
            <a:pPr algn="just"/>
            <a:r>
              <a:rPr lang="ru-RU" sz="2900" i="1" dirty="0" smtClean="0"/>
              <a:t>«На какое животное похож пассажирский поезд? Почему?»</a:t>
            </a:r>
            <a:endParaRPr lang="ru-RU" sz="2900" dirty="0" smtClean="0"/>
          </a:p>
          <a:p>
            <a:pPr algn="just"/>
            <a:r>
              <a:rPr lang="ru-RU" sz="2900" i="1" dirty="0" smtClean="0"/>
              <a:t>«Почему облако можно сравнить с мечтой?»</a:t>
            </a:r>
            <a:endParaRPr lang="ru-RU" sz="2900" dirty="0" smtClean="0"/>
          </a:p>
          <a:p>
            <a:pPr algn="just"/>
            <a:r>
              <a:rPr lang="ru-RU" sz="2900" i="1" dirty="0" smtClean="0"/>
              <a:t>«Если бы город был лесом, чем были бы автомобили?»</a:t>
            </a:r>
            <a:endParaRPr lang="ru-RU" sz="2900" dirty="0" smtClean="0"/>
          </a:p>
          <a:p>
            <a:pPr algn="just"/>
            <a:r>
              <a:rPr lang="ru-RU" sz="2900" dirty="0" smtClean="0"/>
              <a:t>Нельзя не заметить, что эти задачи могут решать дети разного возраста и даже взрослые. Просто уровень требуемых ответов может быть разным. Задачи это допускают.</a:t>
            </a:r>
          </a:p>
          <a:p>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357166"/>
            <a:ext cx="8258204" cy="5662634"/>
          </a:xfrm>
        </p:spPr>
        <p:txBody>
          <a:bodyPr>
            <a:normAutofit fontScale="85000" lnSpcReduction="10000"/>
          </a:bodyPr>
          <a:lstStyle/>
          <a:p>
            <a:pPr algn="just"/>
            <a:r>
              <a:rPr lang="ru-RU" dirty="0" smtClean="0"/>
              <a:t>Попробуем в ходе мысленных экспериментов решить следующие задачи:</a:t>
            </a:r>
          </a:p>
          <a:p>
            <a:pPr algn="just"/>
            <a:r>
              <a:rPr lang="ru-RU" i="1" dirty="0" smtClean="0"/>
              <a:t>«Что можно сделать из снега?»</a:t>
            </a:r>
            <a:endParaRPr lang="ru-RU" dirty="0" smtClean="0"/>
          </a:p>
          <a:p>
            <a:pPr algn="just"/>
            <a:r>
              <a:rPr lang="ru-RU" i="1" dirty="0" smtClean="0"/>
              <a:t>«Что будет, если все люди станут великанами?»</a:t>
            </a:r>
            <a:endParaRPr lang="ru-RU" dirty="0" smtClean="0"/>
          </a:p>
          <a:p>
            <a:pPr algn="just"/>
            <a:r>
              <a:rPr lang="ru-RU" i="1" dirty="0" smtClean="0"/>
              <a:t>«Что будет, если животные начнут говорить как люди?»</a:t>
            </a:r>
            <a:endParaRPr lang="ru-RU" dirty="0" smtClean="0"/>
          </a:p>
          <a:p>
            <a:pPr algn="just"/>
            <a:r>
              <a:rPr lang="ru-RU" dirty="0" smtClean="0"/>
              <a:t>А вот еще несколько задач такого рода, уже из практики американских образовательных учреждений, работающих с одаренными детьми:</a:t>
            </a:r>
          </a:p>
          <a:p>
            <a:pPr algn="just"/>
            <a:r>
              <a:rPr lang="ru-RU" i="1" dirty="0" smtClean="0"/>
              <a:t>«На какое животное похож пассажирский поезд? Почему?»</a:t>
            </a:r>
            <a:endParaRPr lang="ru-RU" dirty="0" smtClean="0"/>
          </a:p>
          <a:p>
            <a:pPr algn="just"/>
            <a:r>
              <a:rPr lang="ru-RU" i="1" dirty="0" smtClean="0"/>
              <a:t>«Почему облако можно сравнить с мечтой?»</a:t>
            </a:r>
            <a:endParaRPr lang="ru-RU" dirty="0" smtClean="0"/>
          </a:p>
          <a:p>
            <a:pPr algn="just"/>
            <a:r>
              <a:rPr lang="ru-RU" i="1" dirty="0" smtClean="0"/>
              <a:t>«Если бы город был лесом, чем были бы автомобили?»</a:t>
            </a:r>
            <a:endParaRPr lang="ru-RU" dirty="0" smtClean="0"/>
          </a:p>
          <a:p>
            <a:pPr algn="just"/>
            <a:r>
              <a:rPr lang="ru-RU" dirty="0" smtClean="0"/>
              <a:t>Нельзя не заметить, что эти задачи могут решать дети разного возраста и даже взрослые. Просто уровень требуемых ответов может быть разным. Задачи это допускают.</a:t>
            </a:r>
          </a:p>
          <a:p>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Эксперименты с реальными объектами</a:t>
            </a:r>
            <a:endParaRPr lang="ru-RU" sz="3200" b="1" dirty="0"/>
          </a:p>
        </p:txBody>
      </p:sp>
      <p:sp>
        <p:nvSpPr>
          <p:cNvPr id="3" name="Содержимое 2"/>
          <p:cNvSpPr>
            <a:spLocks noGrp="1"/>
          </p:cNvSpPr>
          <p:nvPr>
            <p:ph sz="quarter" idx="1"/>
          </p:nvPr>
        </p:nvSpPr>
        <p:spPr/>
        <p:txBody>
          <a:bodyPr>
            <a:normAutofit fontScale="92500" lnSpcReduction="20000"/>
          </a:bodyPr>
          <a:lstStyle/>
          <a:p>
            <a:pPr algn="just"/>
            <a:r>
              <a:rPr lang="ru-RU" dirty="0" smtClean="0"/>
              <a:t>Настоящие и самые интересные эксперименты - это, конечно, реальные опыты с реальными предметами. Большое количество всевозможных экспериментов проводится с дошкольниками на занятиях по изучению окружающего мира. Дети проращивают семена растений, проводят опыты с водой и др. В ходе нашего курса нет никакой необходимости дублировать эту работу. Просто во время </a:t>
            </a:r>
            <a:r>
              <a:rPr lang="ru-RU" dirty="0" err="1" smtClean="0"/>
              <a:t>тренинговых</a:t>
            </a:r>
            <a:r>
              <a:rPr lang="ru-RU" dirty="0" smtClean="0"/>
              <a:t> занятий важно подчеркнуть значимость эксперимента как инструмента познания и дать возможность детям еще и еще потренироваться на простых примерах, позволяющих наглядно увидеть действие основных механизмов экспериментирования.</a:t>
            </a:r>
          </a:p>
          <a:p>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Эксперимент </a:t>
            </a:r>
            <a:br>
              <a:rPr lang="ru-RU" sz="3200" b="1" dirty="0" smtClean="0"/>
            </a:br>
            <a:r>
              <a:rPr lang="ru-RU" sz="3200" b="1" dirty="0" smtClean="0"/>
              <a:t>«Определяем плавучесть предметов»</a:t>
            </a:r>
            <a:endParaRPr lang="ru-RU" sz="3200" b="1" dirty="0"/>
          </a:p>
        </p:txBody>
      </p:sp>
      <p:sp>
        <p:nvSpPr>
          <p:cNvPr id="3" name="Содержимое 2"/>
          <p:cNvSpPr>
            <a:spLocks noGrp="1"/>
          </p:cNvSpPr>
          <p:nvPr>
            <p:ph sz="quarter" idx="1"/>
          </p:nvPr>
        </p:nvSpPr>
        <p:spPr>
          <a:xfrm>
            <a:off x="428596" y="1447800"/>
            <a:ext cx="8258204" cy="5124472"/>
          </a:xfrm>
        </p:spPr>
        <p:txBody>
          <a:bodyPr>
            <a:normAutofit fontScale="70000" lnSpcReduction="20000"/>
          </a:bodyPr>
          <a:lstStyle/>
          <a:p>
            <a:pPr algn="just"/>
            <a:r>
              <a:rPr lang="ru-RU" dirty="0" smtClean="0"/>
              <a:t>Предложим детям собрать по десять разных предметов. Это могут быть, например, кусок пенопласта, деревянный брусок, чайная ложка, маленькая металлическая тарелочка из набора игрушечной посуды, яблоко, камешек, пластмассовая игрушка, морская раковина, небольшой резиновый мячик, шарик из пластилина, картонная коробочка, металлический болт и др.</a:t>
            </a:r>
          </a:p>
          <a:p>
            <a:pPr algn="just"/>
            <a:r>
              <a:rPr lang="ru-RU" dirty="0" smtClean="0"/>
              <a:t>Теперь можно выстроить гипотезы по поводу того, какие предметы будут плавать, а какие утонут. Затем эти гипотезы надо последовательно проверить.</a:t>
            </a:r>
          </a:p>
          <a:p>
            <a:pPr algn="just"/>
            <a:r>
              <a:rPr lang="ru-RU" dirty="0" smtClean="0"/>
              <a:t>Дети не всегда могут гипотетически предсказать поведение в воде таких предметов, как яблоко или пластилин, кроме того, металлическая тарелка будет плавать, если ее аккуратно опустить в воду. Если вода в нее попадет, то тарелка, конечно же, утонет.</a:t>
            </a:r>
          </a:p>
          <a:p>
            <a:pPr algn="just"/>
            <a:r>
              <a:rPr lang="ru-RU" dirty="0" smtClean="0"/>
              <a:t>После того как первый опыт закончен, продолжим эксперимент. Изучим сами плавающие предметы. Все ли они легкие? Все ли они одинаково хорошо держатся на воде? Зависит ли плавучесть от размера и формы предмета? Будет ли плавать пластилиновый шарик? А если мы придадим пластилину, например, форму лодки или тарелки?</a:t>
            </a:r>
          </a:p>
          <a:p>
            <a:pPr algn="just"/>
            <a:r>
              <a:rPr lang="ru-RU" dirty="0" smtClean="0"/>
              <a:t>А что произойдет, если мы соединим плавающий и </a:t>
            </a:r>
            <a:r>
              <a:rPr lang="ru-RU" dirty="0" err="1" smtClean="0"/>
              <a:t>неплавающий</a:t>
            </a:r>
            <a:r>
              <a:rPr lang="ru-RU" dirty="0" smtClean="0"/>
              <a:t> предметы. Они будут плавать или оба утонут? И при каких условиях возможно и то и другое?</a:t>
            </a:r>
          </a:p>
          <a:p>
            <a:pPr algn="just"/>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582594"/>
          </a:xfrm>
        </p:spPr>
        <p:txBody>
          <a:bodyPr>
            <a:normAutofit fontScale="90000"/>
          </a:bodyPr>
          <a:lstStyle/>
          <a:p>
            <a:pPr algn="ctr"/>
            <a:r>
              <a:rPr lang="ru-RU" sz="3200" b="1" dirty="0" smtClean="0"/>
              <a:t>Эксперимент с лучом света</a:t>
            </a:r>
            <a:endParaRPr lang="ru-RU" sz="3200" b="1" dirty="0"/>
          </a:p>
        </p:txBody>
      </p:sp>
      <p:sp>
        <p:nvSpPr>
          <p:cNvPr id="3" name="Содержимое 2"/>
          <p:cNvSpPr>
            <a:spLocks noGrp="1"/>
          </p:cNvSpPr>
          <p:nvPr>
            <p:ph sz="quarter" idx="1"/>
          </p:nvPr>
        </p:nvSpPr>
        <p:spPr>
          <a:xfrm>
            <a:off x="914400" y="1142984"/>
            <a:ext cx="7772400" cy="4876816"/>
          </a:xfrm>
        </p:spPr>
        <p:txBody>
          <a:bodyPr>
            <a:normAutofit fontScale="92500" lnSpcReduction="10000"/>
          </a:bodyPr>
          <a:lstStyle/>
          <a:p>
            <a:pPr algn="just"/>
            <a:r>
              <a:rPr lang="ru-RU" dirty="0" smtClean="0"/>
              <a:t>Для этого эксперимента нам понадобится настольная лампа или фонарик. Попробуем определить, как разные предметы пропускают свет. Запасемся листами бумаги (чертежная, обычный тетрадный лист, калька, цветная бумага из набора для труда и др.), полиэтиленом разного цвета и плотности, кусочками различной ткани.</a:t>
            </a:r>
          </a:p>
          <a:p>
            <a:pPr algn="just"/>
            <a:r>
              <a:rPr lang="ru-RU" dirty="0" smtClean="0"/>
              <a:t>Перед проведением опыта попробуем гипотетически предположить, пропускает ли тот или иной предмет свет. Затем начинаем наш эксперимент и опытным путем находим те предметы, которые свет пропускают, и те, которые его не пропускают.</a:t>
            </a:r>
          </a:p>
          <a:p>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Эксперименты с домашними животными</a:t>
            </a:r>
            <a:endParaRPr lang="ru-RU" sz="3200" b="1" dirty="0"/>
          </a:p>
        </p:txBody>
      </p:sp>
      <p:sp>
        <p:nvSpPr>
          <p:cNvPr id="3" name="Содержимое 2"/>
          <p:cNvSpPr>
            <a:spLocks noGrp="1"/>
          </p:cNvSpPr>
          <p:nvPr>
            <p:ph sz="quarter" idx="1"/>
          </p:nvPr>
        </p:nvSpPr>
        <p:spPr/>
        <p:txBody>
          <a:bodyPr>
            <a:normAutofit fontScale="77500" lnSpcReduction="20000"/>
          </a:bodyPr>
          <a:lstStyle/>
          <a:p>
            <a:pPr algn="just"/>
            <a:r>
              <a:rPr lang="ru-RU" dirty="0" smtClean="0"/>
              <a:t>Давайте выясним, как наши домашние питомцы относятся к музыке, громким звукам, резким жестам. Любят ли они «петь» и при каких условиях охотно «поют» самостоятельно.</a:t>
            </a:r>
          </a:p>
          <a:p>
            <a:pPr algn="just"/>
            <a:r>
              <a:rPr lang="ru-RU" dirty="0" smtClean="0"/>
              <a:t>Важно отметить, что задания, требующие проведения экспериментов, могут разрабатываться на любом материале. Вот, например, задание - как определить, не вскрывая яйцо, сырое оно или вареное. Любая хозяйка знает ответ на этот вопрос, но ребенку это не всегда известно, зато ответ можно найти и путем собственного поиска.</a:t>
            </a:r>
          </a:p>
          <a:p>
            <a:pPr algn="just"/>
            <a:r>
              <a:rPr lang="ru-RU" dirty="0" smtClean="0"/>
              <a:t>Мы привели несколько примеров экспериментов, доступных детям. В настоящее время издается немало книг с описанием подобных методик. Их вполне можно использовать для развития у ребенка интереса к экспериментированию, приобретения им навыков проведения экспериментов.</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Развитие умений видеть проблемы</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85000" lnSpcReduction="20000"/>
          </a:bodyPr>
          <a:lstStyle/>
          <a:p>
            <a:pPr algn="just"/>
            <a:r>
              <a:rPr lang="ru-RU" dirty="0" smtClean="0"/>
              <a:t>Проблема - это затруднение, неопределенность. Чтобы устранить проблему, требуются действия.  В первую очередь - это действия, направленные на исследование всего, что связано с данной проблемной ситуацией.</a:t>
            </a:r>
          </a:p>
          <a:p>
            <a:pPr algn="just"/>
            <a:r>
              <a:rPr lang="ru-RU" dirty="0" smtClean="0"/>
              <a:t>Проблемной ситуацией является всякая теоретическая или практическая ситуация, в которой нет соответствующего обстоятельствам решения и которая поэтому заставляет остановиться и задуматься.</a:t>
            </a:r>
          </a:p>
          <a:p>
            <a:pPr algn="just"/>
            <a:r>
              <a:rPr lang="ru-RU" dirty="0" smtClean="0"/>
              <a:t>Умение видеть проблемы – интегральное свойство, характеризующее мышление человека. Развивается оно в течение длительного времени в самых разных видах деятельности, и все же можно специально подобрать упражнения и методики, которые в значительной мере помогут в решении этой сложной педагогической задачи. </a:t>
            </a:r>
          </a:p>
          <a:p>
            <a:endParaRPr lang="ru-RU"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4638"/>
            <a:ext cx="7772400" cy="868346"/>
          </a:xfrm>
        </p:spPr>
        <p:txBody>
          <a:bodyPr>
            <a:normAutofit/>
          </a:bodyPr>
          <a:lstStyle/>
          <a:p>
            <a:pPr algn="ctr"/>
            <a:r>
              <a:rPr lang="ru-RU" sz="3200" b="1" dirty="0" smtClean="0"/>
              <a:t>Как оценивать идеи</a:t>
            </a:r>
            <a:endParaRPr lang="ru-RU" sz="3200" b="1" dirty="0"/>
          </a:p>
        </p:txBody>
      </p:sp>
      <p:sp>
        <p:nvSpPr>
          <p:cNvPr id="3" name="Содержимое 2"/>
          <p:cNvSpPr>
            <a:spLocks noGrp="1"/>
          </p:cNvSpPr>
          <p:nvPr>
            <p:ph sz="quarter" idx="1"/>
          </p:nvPr>
        </p:nvSpPr>
        <p:spPr>
          <a:xfrm>
            <a:off x="428596" y="1285860"/>
            <a:ext cx="8258204" cy="5286412"/>
          </a:xfrm>
        </p:spPr>
        <p:txBody>
          <a:bodyPr>
            <a:normAutofit fontScale="85000" lnSpcReduction="20000"/>
          </a:bodyPr>
          <a:lstStyle/>
          <a:p>
            <a:pPr algn="just"/>
            <a:r>
              <a:rPr lang="ru-RU" dirty="0" smtClean="0"/>
              <a:t>В итоге размышлений, наблюдений и экспериментов обычно возникает множество идей. Как правильно оценить гипотезу или идею? Самый лучший способ - это проверить ее в ходе исследования, но возможен и другой способ оценки, более быстрый и экономичный. Идею можно оценить в уме. Воспользуемся для этого специальной матрицей. Для того чтобы понять, как матрицей пользоваться, возьмем для примера какую-нибудь ситуацию, требующую решения. Например, нам необходимо построить домик для куклы (как вариант, гараж для игрушечной машины).</a:t>
            </a:r>
          </a:p>
          <a:p>
            <a:pPr algn="just"/>
            <a:r>
              <a:rPr lang="ru-RU" dirty="0" smtClean="0"/>
              <a:t>Проведем с детьми нечто вроде мозгового штурма. Предложим им высказать свои идеи, эти идеи будем фиксировать в таблице на бумажном листе. Напоминаем, по правилам идеи высказываются свободно, и на первом этапе любая их критика категорически исключается. Поощряются смелые, оригинальные, неожиданные идеи.</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28604"/>
            <a:ext cx="8229600" cy="785818"/>
          </a:xfrm>
        </p:spPr>
        <p:txBody>
          <a:bodyPr>
            <a:normAutofit fontScale="90000"/>
          </a:bodyPr>
          <a:lstStyle/>
          <a:p>
            <a:pPr algn="ctr"/>
            <a:r>
              <a:rPr lang="ru-RU" sz="3600" dirty="0" smtClean="0"/>
              <a:t/>
            </a:r>
            <a:br>
              <a:rPr lang="ru-RU" sz="3600" dirty="0" smtClean="0"/>
            </a:br>
            <a:r>
              <a:rPr lang="ru-RU" sz="3600" dirty="0" smtClean="0"/>
              <a:t/>
            </a:r>
            <a:br>
              <a:rPr lang="ru-RU" sz="3600" dirty="0" smtClean="0"/>
            </a:br>
            <a:r>
              <a:rPr lang="ru-RU" sz="3600" dirty="0" smtClean="0"/>
              <a:t/>
            </a:r>
            <a:br>
              <a:rPr lang="ru-RU" sz="3600" dirty="0" smtClean="0"/>
            </a:br>
            <a:r>
              <a:rPr lang="ru-RU" sz="3600" b="1" dirty="0" smtClean="0">
                <a:solidFill>
                  <a:srgbClr val="7030A0"/>
                </a:solidFill>
              </a:rPr>
              <a:t>Задача «Посмотрите на мир чужими глазами» </a:t>
            </a:r>
            <a:endParaRPr lang="ru-RU" sz="3600" b="1" dirty="0">
              <a:solidFill>
                <a:srgbClr val="7030A0"/>
              </a:solidFill>
            </a:endParaRPr>
          </a:p>
        </p:txBody>
      </p:sp>
      <p:sp>
        <p:nvSpPr>
          <p:cNvPr id="3" name="Содержимое 2"/>
          <p:cNvSpPr>
            <a:spLocks noGrp="1"/>
          </p:cNvSpPr>
          <p:nvPr>
            <p:ph sz="quarter" idx="1"/>
          </p:nvPr>
        </p:nvSpPr>
        <p:spPr>
          <a:xfrm>
            <a:off x="428596" y="1142984"/>
            <a:ext cx="8358246" cy="5357850"/>
          </a:xfrm>
        </p:spPr>
        <p:txBody>
          <a:bodyPr>
            <a:normAutofit fontScale="85000" lnSpcReduction="10000"/>
          </a:bodyPr>
          <a:lstStyle/>
          <a:p>
            <a:pPr algn="just"/>
            <a:r>
              <a:rPr lang="ru-RU" dirty="0" smtClean="0">
                <a:solidFill>
                  <a:srgbClr val="7030A0"/>
                </a:solidFill>
              </a:rPr>
              <a:t>Читаем детям неоконченный рассказ:</a:t>
            </a:r>
          </a:p>
          <a:p>
            <a:pPr algn="just"/>
            <a:r>
              <a:rPr lang="ru-RU" i="1" dirty="0" smtClean="0">
                <a:solidFill>
                  <a:srgbClr val="7030A0"/>
                </a:solidFill>
              </a:rPr>
              <a:t>«Утром небо покрылось черными тучами, и пошел снег. Крупные снежные хлопья падали на дома, деревья, тротуары, газоны, дороги...»</a:t>
            </a:r>
            <a:endParaRPr lang="ru-RU" dirty="0" smtClean="0">
              <a:solidFill>
                <a:srgbClr val="7030A0"/>
              </a:solidFill>
            </a:endParaRPr>
          </a:p>
          <a:p>
            <a:pPr algn="just"/>
            <a:r>
              <a:rPr lang="ru-RU" dirty="0" smtClean="0">
                <a:solidFill>
                  <a:srgbClr val="7030A0"/>
                </a:solidFill>
              </a:rPr>
              <a:t>Задание ребенку - продолжить рассказ. Но сделать это необходимо несколькими способами.</a:t>
            </a:r>
          </a:p>
          <a:p>
            <a:pPr algn="just"/>
            <a:r>
              <a:rPr lang="ru-RU" dirty="0" smtClean="0">
                <a:solidFill>
                  <a:srgbClr val="7030A0"/>
                </a:solidFill>
              </a:rPr>
              <a:t>Например: «Представь, что ты просто гуляешь во дворе с друзьями. Как ты отнесешься к появлению первого снега? Затем представь, что ты водитель грузовика, едущего по дороге, или летчик, отправляющийся в полет, мэр города, ворона, сидящая на дереве, зайчик или лисичка в лесу». Аналогичных рассказов можно придумать множество и, используя их сюжеты, можно учить детей смотреть на одни и те же явления и события с разных точек зрения.</a:t>
            </a:r>
          </a:p>
          <a:p>
            <a:pPr algn="just"/>
            <a:r>
              <a:rPr lang="ru-RU" i="1" dirty="0" smtClean="0">
                <a:solidFill>
                  <a:srgbClr val="7030A0"/>
                </a:solidFill>
              </a:rPr>
              <a:t>«На детской площадке играли дети. Рядом, на дереве, сидела большая ворона и наблюдала за их игрой...»</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fontScale="90000"/>
          </a:bodyPr>
          <a:lstStyle/>
          <a:p>
            <a:pPr algn="ctr"/>
            <a:r>
              <a:rPr lang="ru-RU" b="1" dirty="0" smtClean="0">
                <a:solidFill>
                  <a:srgbClr val="7030A0"/>
                </a:solidFill>
              </a:rPr>
              <a:t>Задача «Составьте рассказ от имени другого персонажа»</a:t>
            </a:r>
            <a:endParaRPr lang="ru-RU" b="1" dirty="0">
              <a:solidFill>
                <a:srgbClr val="7030A0"/>
              </a:solidFill>
            </a:endParaRPr>
          </a:p>
        </p:txBody>
      </p:sp>
      <p:sp>
        <p:nvSpPr>
          <p:cNvPr id="3" name="Содержимое 2"/>
          <p:cNvSpPr>
            <a:spLocks noGrp="1"/>
          </p:cNvSpPr>
          <p:nvPr>
            <p:ph sz="quarter" idx="1"/>
          </p:nvPr>
        </p:nvSpPr>
        <p:spPr/>
        <p:txBody>
          <a:bodyPr>
            <a:normAutofit fontScale="92500" lnSpcReduction="20000"/>
          </a:bodyPr>
          <a:lstStyle/>
          <a:p>
            <a:pPr algn="just"/>
            <a:r>
              <a:rPr lang="ru-RU" dirty="0" smtClean="0">
                <a:solidFill>
                  <a:srgbClr val="7030A0"/>
                </a:solidFill>
              </a:rPr>
              <a:t>Прекрасным заданием для развития умения смотреть на мир «другими глазами» является задание по составлению рассказов от имени самых разных людей, живых существ и даже неживых объектов. Задание детям формулируется примерно так:</a:t>
            </a:r>
          </a:p>
          <a:p>
            <a:pPr algn="just"/>
            <a:r>
              <a:rPr lang="ru-RU" i="1" dirty="0" smtClean="0">
                <a:solidFill>
                  <a:srgbClr val="7030A0"/>
                </a:solidFill>
              </a:rPr>
              <a:t>«Представьте, что вы на какое-то время стали шкафом или столом в комнате, травинкой или камешком на дороге, животным (диким или домашним), человеком определенной профессии. Опишите один день этой вашей воображаемой жизни».</a:t>
            </a:r>
            <a:endParaRPr lang="ru-RU" dirty="0" smtClean="0">
              <a:solidFill>
                <a:srgbClr val="7030A0"/>
              </a:solidFill>
            </a:endParaRPr>
          </a:p>
          <a:p>
            <a:pPr algn="just"/>
            <a:r>
              <a:rPr lang="ru-RU" dirty="0" smtClean="0">
                <a:solidFill>
                  <a:srgbClr val="7030A0"/>
                </a:solidFill>
              </a:rPr>
              <a:t>Задача «Составьте рассказ, используя данную концовку».</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92500" lnSpcReduction="20000"/>
          </a:bodyPr>
          <a:lstStyle/>
          <a:p>
            <a:pPr algn="just"/>
            <a:r>
              <a:rPr lang="ru-RU" dirty="0" smtClean="0">
                <a:solidFill>
                  <a:srgbClr val="7030A0"/>
                </a:solidFill>
              </a:rPr>
              <a:t>Иного подхода требует упражнение составить рассказ, имея только его окончание. Вы читаете детям концовку рассказа и предлагаете сначала подумать, а потом рассказать о том, что было в начале и почему все закончилось именно так. Оцениваем, в первую очередь, логичность и оригинальность изложения.</a:t>
            </a:r>
          </a:p>
          <a:p>
            <a:pPr algn="just"/>
            <a:r>
              <a:rPr lang="ru-RU" i="1" dirty="0" smtClean="0">
                <a:solidFill>
                  <a:srgbClr val="7030A0"/>
                </a:solidFill>
              </a:rPr>
              <a:t>«...Мы пришли с прогулки веселые».</a:t>
            </a:r>
            <a:endParaRPr lang="ru-RU" dirty="0" smtClean="0">
              <a:solidFill>
                <a:srgbClr val="7030A0"/>
              </a:solidFill>
            </a:endParaRPr>
          </a:p>
          <a:p>
            <a:pPr algn="just"/>
            <a:r>
              <a:rPr lang="ru-RU" i="1" dirty="0" smtClean="0">
                <a:solidFill>
                  <a:srgbClr val="7030A0"/>
                </a:solidFill>
              </a:rPr>
              <a:t>«...Когда мы вернулись домой, был уже вечер».</a:t>
            </a:r>
            <a:endParaRPr lang="ru-RU" dirty="0" smtClean="0">
              <a:solidFill>
                <a:srgbClr val="7030A0"/>
              </a:solidFill>
            </a:endParaRPr>
          </a:p>
          <a:p>
            <a:pPr algn="just"/>
            <a:r>
              <a:rPr lang="ru-RU" i="1" dirty="0" smtClean="0">
                <a:solidFill>
                  <a:srgbClr val="7030A0"/>
                </a:solidFill>
              </a:rPr>
              <a:t>«...Собака Димы уже ни на кого не рычала и не сердилась, а только весело виляла хвостом».</a:t>
            </a:r>
            <a:endParaRPr lang="ru-RU" dirty="0" smtClean="0">
              <a:solidFill>
                <a:srgbClr val="7030A0"/>
              </a:solidFill>
            </a:endParaRPr>
          </a:p>
          <a:p>
            <a:pPr algn="just"/>
            <a:r>
              <a:rPr lang="ru-RU" i="1" dirty="0" smtClean="0">
                <a:solidFill>
                  <a:srgbClr val="7030A0"/>
                </a:solidFill>
              </a:rPr>
              <a:t>«...Маленький тигренок в зоопарке стал громко мяукать. Совсем как котенок».</a:t>
            </a:r>
            <a:endParaRPr lang="ru-RU" dirty="0" smtClean="0">
              <a:solidFill>
                <a:srgbClr val="7030A0"/>
              </a:solidFill>
            </a:endParaRPr>
          </a:p>
          <a:p>
            <a:endParaRPr lang="ru-RU" dirty="0">
              <a:solidFill>
                <a:srgbClr val="7030A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357</TotalTime>
  <Words>7377</Words>
  <Application>Microsoft Office PowerPoint</Application>
  <PresentationFormat>Экран (4:3)</PresentationFormat>
  <Paragraphs>301</Paragraphs>
  <Slides>60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60</vt:i4>
      </vt:variant>
    </vt:vector>
  </HeadingPairs>
  <TitlesOfParts>
    <vt:vector size="61" baseType="lpstr">
      <vt:lpstr>Справедливость</vt:lpstr>
      <vt:lpstr>  Формирование исследовательского мышления дошкольников и младших школьников по методике А.И. Савенкова  </vt:lpstr>
      <vt:lpstr>Слайд 2</vt:lpstr>
      <vt:lpstr>Слайд 3</vt:lpstr>
      <vt:lpstr>Под общими исследовательскими умениями и навыками понимаются следующие: </vt:lpstr>
      <vt:lpstr> </vt:lpstr>
      <vt:lpstr>Развитие умений видеть проблемы </vt:lpstr>
      <vt:lpstr>   Задача «Посмотрите на мир чужими глазами» </vt:lpstr>
      <vt:lpstr>Задача «Составьте рассказ от имени другого персонажа»</vt:lpstr>
      <vt:lpstr>Слайд 9</vt:lpstr>
      <vt:lpstr>Задача «Сколько значений у предмета» </vt:lpstr>
      <vt:lpstr>Задача «Назовите как можно больше признаков предмета» </vt:lpstr>
      <vt:lpstr>Задача «Тема одна - сюжетов много»</vt:lpstr>
      <vt:lpstr>Слайд 13</vt:lpstr>
      <vt:lpstr>Развитие умений выдвигать гипотезы</vt:lpstr>
      <vt:lpstr>Слайд 15</vt:lpstr>
      <vt:lpstr>Слайд 16</vt:lpstr>
      <vt:lpstr>Слайд 17</vt:lpstr>
      <vt:lpstr>Развитие умений задавать вопросы</vt:lpstr>
      <vt:lpstr>Слайд 19</vt:lpstr>
      <vt:lpstr>Слайд 20</vt:lpstr>
      <vt:lpstr>Слайд 21</vt:lpstr>
      <vt:lpstr>Задача «Найдите причину события с помощью вопросов»</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Ограничение и обобщение понятий </vt:lpstr>
      <vt:lpstr>Слайд 34</vt:lpstr>
      <vt:lpstr>Загадки как определения понятий</vt:lpstr>
      <vt:lpstr>Игра «Трудные слова»</vt:lpstr>
      <vt:lpstr>Какими понятиями должны овладевать дети в процессе собственной исследовательской практики?</vt:lpstr>
      <vt:lpstr>Слайд 38</vt:lpstr>
      <vt:lpstr>Развитие умений классифицировать</vt:lpstr>
      <vt:lpstr>Слайд 40</vt:lpstr>
      <vt:lpstr>Слайд 41</vt:lpstr>
      <vt:lpstr>Слайд 42</vt:lpstr>
      <vt:lpstr>Дихотомическое деление</vt:lpstr>
      <vt:lpstr>Задания для развития умений классифицировать</vt:lpstr>
      <vt:lpstr>Задача на классификацию  «Набор картинок»</vt:lpstr>
      <vt:lpstr>Слайд 46</vt:lpstr>
      <vt:lpstr>Задачи на классификацию с явными ошибками</vt:lpstr>
      <vt:lpstr>Категории и категоризация </vt:lpstr>
      <vt:lpstr>Развитие умений работы  с парадоксами</vt:lpstr>
      <vt:lpstr>Слайд 50</vt:lpstr>
      <vt:lpstr>Развитие умений наблюдать</vt:lpstr>
      <vt:lpstr>Упражнения на развитие внимания и наблюдательности</vt:lpstr>
      <vt:lpstr>Развитие умений экспериментирования</vt:lpstr>
      <vt:lpstr>Мысленный эксперимент</vt:lpstr>
      <vt:lpstr>Слайд 55</vt:lpstr>
      <vt:lpstr>Эксперименты с реальными объектами</vt:lpstr>
      <vt:lpstr>Эксперимент  «Определяем плавучесть предметов»</vt:lpstr>
      <vt:lpstr>Эксперимент с лучом света</vt:lpstr>
      <vt:lpstr>Эксперименты с домашними животными</vt:lpstr>
      <vt:lpstr>Как оценивать идеи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исследовательского обучения дошкольников</dc:title>
  <cp:lastModifiedBy>RSC</cp:lastModifiedBy>
  <cp:revision>12</cp:revision>
  <dcterms:modified xsi:type="dcterms:W3CDTF">2013-08-30T09:54:19Z</dcterms:modified>
</cp:coreProperties>
</file>