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5" r:id="rId2"/>
    <p:sldId id="28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2" r:id="rId18"/>
    <p:sldId id="273" r:id="rId19"/>
    <p:sldId id="274" r:id="rId20"/>
    <p:sldId id="278" r:id="rId21"/>
    <p:sldId id="279" r:id="rId22"/>
    <p:sldId id="281" r:id="rId23"/>
    <p:sldId id="285" r:id="rId24"/>
    <p:sldId id="286" r:id="rId25"/>
    <p:sldId id="283" r:id="rId26"/>
  </p:sldIdLst>
  <p:sldSz cx="13004800" cy="9753600"/>
  <p:notesSz cx="6858000" cy="9144000"/>
  <p:defaultTextStyle>
    <a:defPPr>
      <a:defRPr lang="ru-RU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84" charset="0"/>
        <a:ea typeface="+mn-ea"/>
        <a:cs typeface="Arial" pitchFamily="34" charset="0"/>
        <a:sym typeface="Helvetica Light" pitchFamily="-84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84" charset="0"/>
        <a:ea typeface="+mn-ea"/>
        <a:cs typeface="Arial" pitchFamily="34" charset="0"/>
        <a:sym typeface="Helvetica Light" pitchFamily="-84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84" charset="0"/>
        <a:ea typeface="+mn-ea"/>
        <a:cs typeface="Arial" pitchFamily="34" charset="0"/>
        <a:sym typeface="Helvetica Light" pitchFamily="-84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84" charset="0"/>
        <a:ea typeface="+mn-ea"/>
        <a:cs typeface="Arial" pitchFamily="34" charset="0"/>
        <a:sym typeface="Helvetica Light" pitchFamily="-84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84" charset="0"/>
        <a:ea typeface="+mn-ea"/>
        <a:cs typeface="Arial" pitchFamily="34" charset="0"/>
        <a:sym typeface="Helvetica Light" pitchFamily="-84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pitchFamily="-84" charset="0"/>
        <a:ea typeface="+mn-ea"/>
        <a:cs typeface="Arial" pitchFamily="34" charset="0"/>
        <a:sym typeface="Helvetica Light" pitchFamily="-84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pitchFamily="-84" charset="0"/>
        <a:ea typeface="+mn-ea"/>
        <a:cs typeface="Arial" pitchFamily="34" charset="0"/>
        <a:sym typeface="Helvetica Light" pitchFamily="-84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pitchFamily="-84" charset="0"/>
        <a:ea typeface="+mn-ea"/>
        <a:cs typeface="Arial" pitchFamily="34" charset="0"/>
        <a:sym typeface="Helvetica Light" pitchFamily="-84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pitchFamily="-84" charset="0"/>
        <a:ea typeface="+mn-ea"/>
        <a:cs typeface="Arial" pitchFamily="34" charset="0"/>
        <a:sym typeface="Helvetica Light" pitchFamily="-8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46" y="-7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28273-A068-4BED-BADD-F49EDB732367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AFFE3-BBF4-4DE0-853A-8BB3E953E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ru-RU" noProof="0" smtClean="0">
                <a:sym typeface="Noteworthy Bold" charset="0"/>
              </a:rPr>
              <a:t>Second level</a:t>
            </a:r>
          </a:p>
          <a:p>
            <a:pPr lvl="2"/>
            <a:r>
              <a:rPr lang="ru-RU" noProof="0" smtClean="0">
                <a:sym typeface="Noteworthy Bold" charset="0"/>
              </a:rPr>
              <a:t>Third level</a:t>
            </a:r>
          </a:p>
          <a:p>
            <a:pPr lvl="3"/>
            <a:r>
              <a:rPr lang="ru-RU" noProof="0" smtClean="0">
                <a:sym typeface="Noteworthy Bold" charset="0"/>
              </a:rPr>
              <a:t>Fourth level</a:t>
            </a:r>
          </a:p>
          <a:p>
            <a:pPr lvl="4"/>
            <a:r>
              <a:rPr lang="ru-RU" noProof="0" smtClean="0">
                <a:sym typeface="Noteworthy Bold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ts val="3500"/>
      </a:lnSpc>
      <a:spcBef>
        <a:spcPct val="0"/>
      </a:spcBef>
      <a:spcAft>
        <a:spcPct val="0"/>
      </a:spcAft>
      <a:defRPr kumimoji="1" sz="2400" kern="1200">
        <a:solidFill>
          <a:srgbClr val="572E2D"/>
        </a:solidFill>
        <a:latin typeface="Noteworthy Bold" charset="0"/>
        <a:ea typeface="Arial" charset="0"/>
        <a:cs typeface="Noteworthy Bold" charset="0"/>
        <a:sym typeface="Noteworthy Bold" pitchFamily="-84" charset="0"/>
      </a:defRPr>
    </a:lvl1pPr>
    <a:lvl2pPr marL="342900" algn="l" defTabSz="457200" rtl="0" fontAlgn="base" hangingPunct="0">
      <a:lnSpc>
        <a:spcPts val="3500"/>
      </a:lnSpc>
      <a:spcBef>
        <a:spcPct val="0"/>
      </a:spcBef>
      <a:spcAft>
        <a:spcPct val="0"/>
      </a:spcAft>
      <a:defRPr kumimoji="1"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pitchFamily="-84" charset="0"/>
      </a:defRPr>
    </a:lvl2pPr>
    <a:lvl3pPr marL="685800" algn="l" defTabSz="457200" rtl="0" fontAlgn="base" hangingPunct="0">
      <a:lnSpc>
        <a:spcPts val="3500"/>
      </a:lnSpc>
      <a:spcBef>
        <a:spcPct val="0"/>
      </a:spcBef>
      <a:spcAft>
        <a:spcPct val="0"/>
      </a:spcAft>
      <a:defRPr kumimoji="1"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pitchFamily="-84" charset="0"/>
      </a:defRPr>
    </a:lvl3pPr>
    <a:lvl4pPr marL="1028700" algn="l" defTabSz="457200" rtl="0" fontAlgn="base" hangingPunct="0">
      <a:lnSpc>
        <a:spcPts val="3500"/>
      </a:lnSpc>
      <a:spcBef>
        <a:spcPct val="0"/>
      </a:spcBef>
      <a:spcAft>
        <a:spcPct val="0"/>
      </a:spcAft>
      <a:defRPr kumimoji="1"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pitchFamily="-84" charset="0"/>
      </a:defRPr>
    </a:lvl4pPr>
    <a:lvl5pPr marL="1371600" algn="l" defTabSz="457200" rtl="0" fontAlgn="base" hangingPunct="0">
      <a:lnSpc>
        <a:spcPts val="3500"/>
      </a:lnSpc>
      <a:spcBef>
        <a:spcPct val="0"/>
      </a:spcBef>
      <a:spcAft>
        <a:spcPct val="0"/>
      </a:spcAft>
      <a:defRPr kumimoji="1"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pitchFamily="-8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ru-RU" smtClean="0">
                <a:latin typeface="Noteworthy Bold" pitchFamily="-84" charset="0"/>
                <a:ea typeface="Arial" pitchFamily="34" charset="0"/>
              </a:rPr>
              <a:t>"Если бы все люди были совершенно одинаковы в своих дарованиях и склонностях, нам надо было относиться к ним по-разному, чтобы достичь хоть какой-то формы социальной организации. К счастью, все неодинаковы, и только благодаря этому дифференциация функций не нуждается в том, чтобы ее устанавливало произвольное решение некоей организующей воли. При установлении формального равенства перед законами, при меняемыми ко всем одинаково, мы можем позволить каждому индивиду самому занять подобающее ему место".</a:t>
            </a:r>
          </a:p>
          <a:p>
            <a:r>
              <a:rPr kumimoji="0" lang="ru-RU" smtClean="0">
                <a:latin typeface="Noteworthy Bold" pitchFamily="-84" charset="0"/>
                <a:ea typeface="Arial" pitchFamily="34" charset="0"/>
              </a:rPr>
              <a:t>Фридрих Хайек, "Индивидуализм и экономический порядок",</a:t>
            </a:r>
          </a:p>
          <a:p>
            <a:r>
              <a:rPr kumimoji="0" lang="ru-RU" smtClean="0">
                <a:latin typeface="Noteworthy Bold" pitchFamily="-84" charset="0"/>
                <a:ea typeface="Arial" pitchFamily="34" charset="0"/>
              </a:rPr>
              <a:t>2011,  ст. 20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>
              <a:sym typeface="Helvetica Light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>
                <a:sym typeface="Helvetica Light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>
                <a:sym typeface="Helvetica Light" charset="0"/>
              </a:rPr>
              <a:t>Click to edit Master text styles</a:t>
            </a:r>
          </a:p>
          <a:p>
            <a:pPr lvl="1"/>
            <a:r>
              <a:rPr lang="ru-RU">
                <a:sym typeface="Helvetica Light" charset="0"/>
              </a:rPr>
              <a:t>Second level</a:t>
            </a:r>
          </a:p>
          <a:p>
            <a:pPr lvl="2"/>
            <a:r>
              <a:rPr lang="ru-RU">
                <a:sym typeface="Helvetica Light" charset="0"/>
              </a:rPr>
              <a:t>Third level</a:t>
            </a:r>
          </a:p>
          <a:p>
            <a:pPr lvl="3"/>
            <a:r>
              <a:rPr lang="ru-RU">
                <a:sym typeface="Helvetica Light" charset="0"/>
              </a:rPr>
              <a:t>Fourth level</a:t>
            </a:r>
          </a:p>
          <a:p>
            <a:pPr lvl="4"/>
            <a:r>
              <a:rPr lang="ru-RU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4200" rtl="0" fontAlgn="base" hangingPunct="0">
        <a:spcBef>
          <a:spcPct val="0"/>
        </a:spcBef>
        <a:spcAft>
          <a:spcPct val="0"/>
        </a:spcAft>
        <a:defRPr kumimoji="1" sz="8000">
          <a:solidFill>
            <a:srgbClr val="000000"/>
          </a:solidFill>
          <a:latin typeface="+mj-lt"/>
          <a:ea typeface="+mj-ea"/>
          <a:cs typeface="+mj-cs"/>
          <a:sym typeface="Helvetica Light" pitchFamily="-84" charset="0"/>
        </a:defRPr>
      </a:lvl1pPr>
      <a:lvl2pPr algn="ctr" defTabSz="584200" rtl="0" fontAlgn="base" hangingPunct="0">
        <a:spcBef>
          <a:spcPct val="0"/>
        </a:spcBef>
        <a:spcAft>
          <a:spcPct val="0"/>
        </a:spcAft>
        <a:defRPr kumimoji="1" sz="8000">
          <a:solidFill>
            <a:srgbClr val="000000"/>
          </a:solidFill>
          <a:latin typeface="Helvetica Light" charset="0"/>
          <a:ea typeface="Arial" charset="0"/>
          <a:cs typeface="Helvetica Light" charset="0"/>
          <a:sym typeface="Helvetica Light" pitchFamily="-84" charset="0"/>
        </a:defRPr>
      </a:lvl2pPr>
      <a:lvl3pPr algn="ctr" defTabSz="584200" rtl="0" fontAlgn="base" hangingPunct="0">
        <a:spcBef>
          <a:spcPct val="0"/>
        </a:spcBef>
        <a:spcAft>
          <a:spcPct val="0"/>
        </a:spcAft>
        <a:defRPr kumimoji="1" sz="8000">
          <a:solidFill>
            <a:srgbClr val="000000"/>
          </a:solidFill>
          <a:latin typeface="Helvetica Light" charset="0"/>
          <a:ea typeface="Arial" charset="0"/>
          <a:cs typeface="Helvetica Light" charset="0"/>
          <a:sym typeface="Helvetica Light" pitchFamily="-84" charset="0"/>
        </a:defRPr>
      </a:lvl3pPr>
      <a:lvl4pPr algn="ctr" defTabSz="584200" rtl="0" fontAlgn="base" hangingPunct="0">
        <a:spcBef>
          <a:spcPct val="0"/>
        </a:spcBef>
        <a:spcAft>
          <a:spcPct val="0"/>
        </a:spcAft>
        <a:defRPr kumimoji="1" sz="8000">
          <a:solidFill>
            <a:srgbClr val="000000"/>
          </a:solidFill>
          <a:latin typeface="Helvetica Light" charset="0"/>
          <a:ea typeface="Arial" charset="0"/>
          <a:cs typeface="Helvetica Light" charset="0"/>
          <a:sym typeface="Helvetica Light" pitchFamily="-84" charset="0"/>
        </a:defRPr>
      </a:lvl4pPr>
      <a:lvl5pPr algn="ctr" defTabSz="584200" rtl="0" fontAlgn="base" hangingPunct="0">
        <a:spcBef>
          <a:spcPct val="0"/>
        </a:spcBef>
        <a:spcAft>
          <a:spcPct val="0"/>
        </a:spcAft>
        <a:defRPr kumimoji="1" sz="8000">
          <a:solidFill>
            <a:srgbClr val="000000"/>
          </a:solidFill>
          <a:latin typeface="Helvetica Light" charset="0"/>
          <a:ea typeface="Arial" charset="0"/>
          <a:cs typeface="Helvetica Light" charset="0"/>
          <a:sym typeface="Helvetica Light" pitchFamily="-84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Arial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Arial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Arial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Arial" charset="0"/>
          <a:cs typeface="Helvetica Light" charset="0"/>
          <a:sym typeface="Helvetica Light" charset="0"/>
        </a:defRPr>
      </a:lvl9pPr>
    </p:titleStyle>
    <p:bodyStyle>
      <a:lvl1pPr marL="3810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kumimoji="1" sz="3800">
          <a:solidFill>
            <a:srgbClr val="000000"/>
          </a:solidFill>
          <a:latin typeface="+mn-lt"/>
          <a:ea typeface="+mn-ea"/>
          <a:cs typeface="+mn-cs"/>
          <a:sym typeface="Helvetica Light" pitchFamily="-84" charset="0"/>
        </a:defRPr>
      </a:lvl1pPr>
      <a:lvl2pPr marL="7620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kumimoji="1" sz="3800">
          <a:solidFill>
            <a:srgbClr val="000000"/>
          </a:solidFill>
          <a:latin typeface="+mn-lt"/>
          <a:ea typeface="Helvetica Light" charset="0"/>
          <a:cs typeface="+mn-cs"/>
          <a:sym typeface="Helvetica Light" pitchFamily="-84" charset="0"/>
        </a:defRPr>
      </a:lvl2pPr>
      <a:lvl3pPr marL="11430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kumimoji="1" sz="3800">
          <a:solidFill>
            <a:srgbClr val="000000"/>
          </a:solidFill>
          <a:latin typeface="+mn-lt"/>
          <a:ea typeface="Helvetica Light" charset="0"/>
          <a:cs typeface="+mn-cs"/>
          <a:sym typeface="Helvetica Light" pitchFamily="-84" charset="0"/>
        </a:defRPr>
      </a:lvl3pPr>
      <a:lvl4pPr marL="15240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kumimoji="1" sz="3800">
          <a:solidFill>
            <a:srgbClr val="000000"/>
          </a:solidFill>
          <a:latin typeface="+mn-lt"/>
          <a:ea typeface="Helvetica Light" charset="0"/>
          <a:cs typeface="+mn-cs"/>
          <a:sym typeface="Helvetica Light" pitchFamily="-84" charset="0"/>
        </a:defRPr>
      </a:lvl4pPr>
      <a:lvl5pPr marL="19050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kumimoji="1" sz="3800">
          <a:solidFill>
            <a:srgbClr val="000000"/>
          </a:solidFill>
          <a:latin typeface="+mn-lt"/>
          <a:ea typeface="Helvetica Light" charset="0"/>
          <a:cs typeface="+mn-cs"/>
          <a:sym typeface="Helvetica Light" pitchFamily="-84" charset="0"/>
        </a:defRPr>
      </a:lvl5pPr>
      <a:lvl6pPr marL="23622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6pPr>
      <a:lvl7pPr marL="28194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7pPr>
      <a:lvl8pPr marL="32766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8pPr>
      <a:lvl9pPr marL="37338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do-journal.ru/konkurs/deistvkonk/ikt2014.html" TargetMode="External"/><Relationship Id="rId2" Type="http://schemas.openxmlformats.org/officeDocument/2006/relationships/hyperlink" Target="http://didaktika.org/2014/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b.rus.ec/a/17847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b.rus.ec/a/178480" TargetMode="External"/><Relationship Id="rId4" Type="http://schemas.openxmlformats.org/officeDocument/2006/relationships/hyperlink" Target="http://lib.rus.ec/a/17847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9804432" cy="979462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Северо-Восточное управление министерства образования и науки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Самарской области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0000" y="1590652"/>
            <a:ext cx="10464800" cy="6892948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Окружная конференция педагогических работников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«Формирование ИКТ – компетентности педагогов»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пути к  новой школе</a:t>
            </a:r>
          </a:p>
          <a:p>
            <a:pPr algn="ctr">
              <a:buNone/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Е.А.Серова, начальник отдела развития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образования СВУ </a:t>
            </a:r>
            <a:r>
              <a:rPr lang="ru-RU" sz="28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СО</a:t>
            </a:r>
          </a:p>
          <a:p>
            <a:pPr algn="ctr">
              <a:buNone/>
            </a:pPr>
            <a:endParaRPr lang="ru-RU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/>
            <a:r>
              <a:rPr kumimoji="0" lang="ru-RU" sz="5100" smtClean="0">
                <a:latin typeface="Helvetica" pitchFamily="34" charset="0"/>
                <a:sym typeface="Helvetica" pitchFamily="34" charset="0"/>
              </a:rPr>
              <a:t>Направления применения 3D-печати</a:t>
            </a:r>
            <a:endParaRPr kumimoji="0" lang="ru-RU" smtClean="0"/>
          </a:p>
        </p:txBody>
      </p:sp>
      <p:pic>
        <p:nvPicPr>
          <p:cNvPr id="11266" name="Picture 2" descr="imag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2274888"/>
            <a:ext cx="9967912" cy="661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/>
            <a:r>
              <a:rPr kumimoji="0" lang="ru-RU" sz="4800" smtClean="0">
                <a:latin typeface="Helvetica" pitchFamily="34" charset="0"/>
                <a:sym typeface="Helvetica" pitchFamily="34" charset="0"/>
              </a:rPr>
              <a:t>Кол-во персональных компьютеров </a:t>
            </a:r>
            <a:br>
              <a:rPr kumimoji="0" lang="ru-RU" sz="4800" smtClean="0">
                <a:latin typeface="Helvetica" pitchFamily="34" charset="0"/>
                <a:sym typeface="Helvetica" pitchFamily="34" charset="0"/>
              </a:rPr>
            </a:br>
            <a:r>
              <a:rPr kumimoji="0" lang="ru-RU" sz="4800" smtClean="0">
                <a:latin typeface="Helvetica" pitchFamily="34" charset="0"/>
                <a:sym typeface="Helvetica" pitchFamily="34" charset="0"/>
              </a:rPr>
              <a:t>на человека (США)</a:t>
            </a:r>
            <a:endParaRPr kumimoji="0" lang="ru-RU" smtClean="0"/>
          </a:p>
        </p:txBody>
      </p:sp>
      <p:pic>
        <p:nvPicPr>
          <p:cNvPr id="12290" name="Picture 2" descr="imag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2274888"/>
            <a:ext cx="10182225" cy="66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1" name="Rectangle 3"/>
          <p:cNvSpPr>
            <a:spLocks/>
          </p:cNvSpPr>
          <p:nvPr/>
        </p:nvSpPr>
        <p:spPr bwMode="auto">
          <a:xfrm>
            <a:off x="7627938" y="8208963"/>
            <a:ext cx="5222875" cy="79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>
            <a:spAutoFit/>
          </a:bodyPr>
          <a:lstStyle/>
          <a:p>
            <a:pPr algn="l" defTabSz="1300163"/>
            <a:r>
              <a:rPr lang="ru-RU" sz="2100" dirty="0">
                <a:latin typeface="Helvetica" pitchFamily="34" charset="0"/>
                <a:sym typeface="Helvetica" pitchFamily="34" charset="0"/>
              </a:rPr>
              <a:t>1975 год: 0,0002 компьютера на чел. </a:t>
            </a:r>
            <a:endParaRPr lang="ru-RU" sz="5900" dirty="0">
              <a:latin typeface="Helvetica" pitchFamily="34" charset="0"/>
              <a:sym typeface="Helvetica" pitchFamily="34" charset="0"/>
            </a:endParaRPr>
          </a:p>
          <a:p>
            <a:pPr algn="l" defTabSz="1300163"/>
            <a:r>
              <a:rPr lang="ru-RU" sz="2100" b="1" dirty="0">
                <a:latin typeface="Helvetica" pitchFamily="34" charset="0"/>
                <a:sym typeface="Helvetica" pitchFamily="34" charset="0"/>
              </a:rPr>
              <a:t>2010 год: 1 компьютер на чел.</a:t>
            </a:r>
            <a:endParaRPr lang="ru-RU" b="1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/>
            <a:r>
              <a:rPr kumimoji="0" lang="ru-RU" sz="5100" smtClean="0">
                <a:latin typeface="Helvetica" pitchFamily="34" charset="0"/>
                <a:sym typeface="Helvetica" pitchFamily="34" charset="0"/>
              </a:rPr>
              <a:t>Персональный 3D-принтер, 2040 год</a:t>
            </a:r>
            <a:endParaRPr kumimoji="0" lang="ru-RU" smtClean="0"/>
          </a:p>
        </p:txBody>
      </p:sp>
      <p:pic>
        <p:nvPicPr>
          <p:cNvPr id="13314" name="Picture 2" descr="imag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2644775"/>
            <a:ext cx="11704637" cy="5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/>
            <a:r>
              <a:rPr kumimoji="0" lang="ru-RU" sz="5400" smtClean="0">
                <a:latin typeface="Helvetica" pitchFamily="34" charset="0"/>
                <a:sym typeface="Helvetica" pitchFamily="34" charset="0"/>
              </a:rPr>
              <a:t>Рынок дизайн-моделей продуктов</a:t>
            </a:r>
            <a:endParaRPr kumimoji="0" lang="ru-RU" smtClean="0"/>
          </a:p>
        </p:txBody>
      </p:sp>
      <p:pic>
        <p:nvPicPr>
          <p:cNvPr id="14338" name="Picture 2" descr="image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3382963"/>
            <a:ext cx="11704637" cy="422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850900"/>
          </a:xfrm>
        </p:spPr>
        <p:txBody>
          <a:bodyPr lIns="126435" tIns="72248" rIns="126435" bIns="72248"/>
          <a:lstStyle/>
          <a:p>
            <a:pPr defTabSz="649288"/>
            <a:r>
              <a:rPr kumimoji="0" lang="ru-RU" sz="3800" smtClean="0">
                <a:latin typeface="Helvetica" pitchFamily="34" charset="0"/>
                <a:sym typeface="Helvetica" pitchFamily="34" charset="0"/>
              </a:rPr>
              <a:t>Образовательные и технологические инновации</a:t>
            </a:r>
            <a:endParaRPr kumimoji="0" lang="ru-RU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1649413"/>
            <a:ext cx="11704637" cy="7243762"/>
          </a:xfrm>
        </p:spPr>
        <p:txBody>
          <a:bodyPr lIns="126435" tIns="72248" rIns="126435" bIns="72248" anchor="t"/>
          <a:lstStyle/>
          <a:p>
            <a:pPr marL="666750" indent="-666750" defTabSz="649288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3300" b="1" dirty="0" err="1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>Коррелируют</a:t>
            </a:r>
            <a:r>
              <a:rPr kumimoji="0" lang="ru-RU" sz="3300" b="1" dirty="0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> ли между собой образовательные и технологические инновации?</a:t>
            </a:r>
            <a:endParaRPr kumimoji="0" lang="ru-RU" sz="2300" b="1" dirty="0" smtClean="0">
              <a:solidFill>
                <a:srgbClr val="FF0000"/>
              </a:solidFill>
              <a:latin typeface="Helvetica" pitchFamily="34" charset="0"/>
              <a:sym typeface="Helvetica" pitchFamily="34" charset="0"/>
            </a:endParaRPr>
          </a:p>
          <a:p>
            <a:pPr marL="666750" indent="-666750" defTabSz="649288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3300" dirty="0" smtClean="0">
                <a:latin typeface="Helvetica" pitchFamily="34" charset="0"/>
                <a:sym typeface="Helvetica" pitchFamily="34" charset="0"/>
              </a:rPr>
              <a:t>Индустрия быстрого </a:t>
            </a:r>
            <a:r>
              <a:rPr kumimoji="0" lang="ru-RU" sz="3300" dirty="0" err="1" smtClean="0">
                <a:latin typeface="Helvetica" pitchFamily="34" charset="0"/>
                <a:sym typeface="Helvetica" pitchFamily="34" charset="0"/>
              </a:rPr>
              <a:t>прототипирования</a:t>
            </a:r>
            <a:r>
              <a:rPr kumimoji="0" lang="ru-RU" sz="3300" dirty="0" smtClean="0">
                <a:latin typeface="Helvetica" pitchFamily="34" charset="0"/>
                <a:sym typeface="Helvetica" pitchFamily="34" charset="0"/>
              </a:rPr>
              <a:t> – 3D принтеры </a:t>
            </a:r>
            <a:endParaRPr kumimoji="0" lang="ru-RU" sz="2300" dirty="0" smtClean="0">
              <a:latin typeface="Helvetica" pitchFamily="34" charset="0"/>
              <a:sym typeface="Helvetica" pitchFamily="34" charset="0"/>
            </a:endParaRPr>
          </a:p>
          <a:p>
            <a:pPr marL="666750" indent="-666750" defTabSz="649288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3300" dirty="0" smtClean="0">
                <a:latin typeface="Helvetica" pitchFamily="34" charset="0"/>
                <a:sym typeface="Helvetica" pitchFamily="34" charset="0"/>
              </a:rPr>
              <a:t>Архитекторы уже  создают образ новой жизни города, в котором напечатать можно будет все: от женских украшений до целых кварталов.</a:t>
            </a:r>
            <a:endParaRPr kumimoji="0" lang="ru-RU" sz="2300" dirty="0" smtClean="0">
              <a:latin typeface="Helvetica" pitchFamily="34" charset="0"/>
              <a:sym typeface="Helvetica" pitchFamily="34" charset="0"/>
            </a:endParaRPr>
          </a:p>
          <a:p>
            <a:pPr marL="666750" indent="-666750" defTabSz="649288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3300" dirty="0" smtClean="0">
                <a:latin typeface="Helvetica" pitchFamily="34" charset="0"/>
                <a:sym typeface="Helvetica" pitchFamily="34" charset="0"/>
              </a:rPr>
              <a:t>Возможность печатать изделия прямо дома или в соседнем офисе изменяет саму культуру владения и избавит от необходимости в накоплении вещей.</a:t>
            </a:r>
            <a:endParaRPr kumimoji="0" lang="ru-RU" sz="2300" dirty="0" smtClean="0">
              <a:latin typeface="Helvetica" pitchFamily="34" charset="0"/>
              <a:sym typeface="Helvetica" pitchFamily="34" charset="0"/>
            </a:endParaRPr>
          </a:p>
          <a:p>
            <a:pPr marL="666750" indent="-666750" defTabSz="649288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3300" dirty="0" smtClean="0">
                <a:latin typeface="Helvetica" pitchFamily="34" charset="0"/>
                <a:sym typeface="Helvetica" pitchFamily="34" charset="0"/>
              </a:rPr>
              <a:t>В конечном счете, может сформироваться экономическая и окружающая среда, которая будет действовать подобно природной биосфере — когда устаревший объект будет тут же переработан с учетом новых требований.</a:t>
            </a:r>
            <a:endParaRPr kumimoji="0" lang="ru-RU" sz="6000" dirty="0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649288" y="8718550"/>
            <a:ext cx="30353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Институт проблем образовательной политики "Эврика" www.eurekanet.ru</a:t>
            </a:r>
            <a:endParaRPr lang="ru-RU"/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4441825" y="8972550"/>
            <a:ext cx="41195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Адамский А.И., aadamsky@eurekanet.ru</a:t>
            </a:r>
            <a:endParaRPr lang="ru-RU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9318625" y="9039225"/>
            <a:ext cx="30353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r" defTabSz="649288">
              <a:defRPr/>
            </a:pPr>
            <a:r>
              <a:rPr lang="ru-RU" sz="1700">
                <a:solidFill>
                  <a:srgbClr val="888888"/>
                </a:solidFill>
                <a:latin typeface="Helvetica" charset="0"/>
                <a:cs typeface="Helvetica" charset="0"/>
                <a:sym typeface="Helvetica" charset="0"/>
              </a:rPr>
              <a:t>6</a:t>
            </a:r>
            <a:endParaRPr lang="ru-RU">
              <a:latin typeface="Helvetica Light" charset="0"/>
              <a:cs typeface="Helvetica Light" charset="0"/>
              <a:sym typeface="Helvetica Light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649288"/>
            <a:r>
              <a:rPr kumimoji="0" lang="ru-RU" sz="6200" smtClean="0">
                <a:latin typeface="Helvetica" pitchFamily="34" charset="0"/>
                <a:sym typeface="Helvetica" pitchFamily="34" charset="0"/>
              </a:rPr>
              <a:t>Умное общество</a:t>
            </a:r>
            <a:endParaRPr kumimoji="0" lang="ru-RU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2274888"/>
            <a:ext cx="11704637" cy="6437312"/>
          </a:xfrm>
        </p:spPr>
        <p:txBody>
          <a:bodyPr lIns="126435" tIns="72248" rIns="126435" bIns="72248" anchor="t"/>
          <a:lstStyle/>
          <a:p>
            <a:pPr marL="487363" indent="-487363" defTabSz="64928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b="1" dirty="0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>Эра «умных» товаров требует квалифицированных </a:t>
            </a:r>
            <a:r>
              <a:rPr kumimoji="0" lang="ru-RU" b="1" dirty="0" err="1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>пользователеи</a:t>
            </a:r>
            <a:r>
              <a:rPr kumimoji="0" lang="ru-RU" b="1" dirty="0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>̆</a:t>
            </a:r>
            <a:endParaRPr kumimoji="0" lang="ru-RU" dirty="0" smtClean="0">
              <a:solidFill>
                <a:srgbClr val="FF0000"/>
              </a:solidFill>
              <a:latin typeface="Helvetica" pitchFamily="34" charset="0"/>
              <a:sym typeface="Helvetica" pitchFamily="34" charset="0"/>
            </a:endParaRPr>
          </a:p>
          <a:p>
            <a:pPr marL="487363" indent="-487363" defTabSz="64928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dirty="0" smtClean="0">
                <a:latin typeface="Helvetica" pitchFamily="34" charset="0"/>
                <a:sym typeface="Helvetica" pitchFamily="34" charset="0"/>
              </a:rPr>
              <a:t>Потребительские товары становятся умнее и сложнее: смартфоны, умные доски, «умные» покрытия и т.д.</a:t>
            </a:r>
          </a:p>
          <a:p>
            <a:pPr marL="487363" indent="-487363" defTabSz="64928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i="1" dirty="0" smtClean="0">
                <a:latin typeface="Helvetica" pitchFamily="34" charset="0"/>
                <a:sym typeface="Helvetica" pitchFamily="34" charset="0"/>
              </a:rPr>
              <a:t>Пример: </a:t>
            </a:r>
            <a:r>
              <a:rPr kumimoji="0" lang="ru-RU" b="1" dirty="0" smtClean="0">
                <a:latin typeface="Helvetica" pitchFamily="34" charset="0"/>
                <a:sym typeface="Helvetica" pitchFamily="34" charset="0"/>
              </a:rPr>
              <a:t>Увеличение сложности телефонов</a:t>
            </a:r>
            <a:endParaRPr kumimoji="0" lang="ru-RU" dirty="0" smtClean="0">
              <a:latin typeface="Helvetica" pitchFamily="34" charset="0"/>
              <a:sym typeface="Helvetica" pitchFamily="34" charset="0"/>
            </a:endParaRPr>
          </a:p>
          <a:p>
            <a:pPr marL="487363" indent="-487363" defTabSz="64928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dirty="0" smtClean="0">
                <a:latin typeface="Helvetica" pitchFamily="34" charset="0"/>
                <a:sym typeface="Helvetica" pitchFamily="34" charset="0"/>
              </a:rPr>
              <a:t>Необходимо развитие навыков пользователя</a:t>
            </a:r>
          </a:p>
          <a:p>
            <a:pPr marL="487363" indent="-487363" defTabSz="64928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dirty="0" smtClean="0">
                <a:latin typeface="Helvetica" pitchFamily="34" charset="0"/>
                <a:sym typeface="Helvetica" pitchFamily="34" charset="0"/>
              </a:rPr>
              <a:t>Эти навыки нельзя получить в формальном образовании в силу его инерционности</a:t>
            </a:r>
          </a:p>
          <a:p>
            <a:pPr marL="487363" indent="-487363" defTabSz="64928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dirty="0" smtClean="0">
                <a:latin typeface="Helvetica" pitchFamily="34" charset="0"/>
                <a:sym typeface="Helvetica" pitchFamily="34" charset="0"/>
              </a:rPr>
              <a:t>Разработчики вынуждены самостоятельно повышать квалификацию пользователя (обучение – часть продукта)</a:t>
            </a:r>
            <a:endParaRPr kumimoji="0" lang="ru-RU" dirty="0" smtClean="0"/>
          </a:p>
        </p:txBody>
      </p:sp>
      <p:sp>
        <p:nvSpPr>
          <p:cNvPr id="16387" name="Rectangle 3"/>
          <p:cNvSpPr>
            <a:spLocks/>
          </p:cNvSpPr>
          <p:nvPr/>
        </p:nvSpPr>
        <p:spPr bwMode="auto">
          <a:xfrm>
            <a:off x="649288" y="8718550"/>
            <a:ext cx="30353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Институт проблем образовательной политики "Эврика" www.eurekanet.ru</a:t>
            </a:r>
            <a:endParaRPr lang="ru-RU"/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4441825" y="8972550"/>
            <a:ext cx="41195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Адамский А.И., aadamsky@eurekanet.ru</a:t>
            </a:r>
            <a:endParaRPr lang="ru-RU"/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9318625" y="9039225"/>
            <a:ext cx="30353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r" defTabSz="649288">
              <a:defRPr/>
            </a:pPr>
            <a:r>
              <a:rPr lang="ru-RU" sz="1700">
                <a:solidFill>
                  <a:srgbClr val="888888"/>
                </a:solidFill>
                <a:latin typeface="Helvetica" charset="0"/>
                <a:cs typeface="Helvetica" charset="0"/>
                <a:sym typeface="Helvetica" charset="0"/>
              </a:rPr>
              <a:t>14</a:t>
            </a:r>
            <a:endParaRPr lang="ru-RU">
              <a:latin typeface="Helvetica Light" charset="0"/>
              <a:cs typeface="Helvetica Light" charset="0"/>
              <a:sym typeface="Helvetica Light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262063" y="-565150"/>
            <a:ext cx="10464800" cy="2435225"/>
          </a:xfrm>
        </p:spPr>
        <p:txBody>
          <a:bodyPr lIns="126435" tIns="72248" rIns="126435" bIns="72248"/>
          <a:lstStyle/>
          <a:p>
            <a:pPr defTabSz="649288"/>
            <a:r>
              <a:rPr kumimoji="0" lang="ru-RU" sz="4500" b="1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Институциональная образовательная политика</a:t>
            </a:r>
            <a:r>
              <a:rPr kumimoji="0" lang="ru-RU" sz="4500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endParaRPr kumimoji="0" lang="ru-RU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89063" y="1635125"/>
            <a:ext cx="10464800" cy="7213600"/>
          </a:xfrm>
        </p:spPr>
        <p:txBody>
          <a:bodyPr lIns="126435" tIns="72248" rIns="126435" bIns="72248" anchor="t"/>
          <a:lstStyle/>
          <a:p>
            <a:pPr marL="203200" indent="-203200" defTabSz="649288">
              <a:spcBef>
                <a:spcPts val="700"/>
              </a:spcBef>
              <a:buClr>
                <a:srgbClr val="000090"/>
              </a:buClr>
              <a:buFont typeface="ArialMT" charset="0"/>
              <a:buChar char="•"/>
            </a:pPr>
            <a:r>
              <a:rPr kumimoji="0" lang="ru-RU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Образовательная политика может быть двух видов:</a:t>
            </a:r>
          </a:p>
          <a:p>
            <a:pPr marL="203200" indent="-203200" defTabSz="649288">
              <a:spcBef>
                <a:spcPts val="700"/>
              </a:spcBef>
              <a:buClr>
                <a:srgbClr val="000090"/>
              </a:buClr>
              <a:buNone/>
            </a:pPr>
            <a:r>
              <a:rPr kumimoji="0"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культивирование прецедентов </a:t>
            </a:r>
            <a:r>
              <a:rPr kumimoji="0" lang="ru-RU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и </a:t>
            </a:r>
          </a:p>
          <a:p>
            <a:pPr marL="203200" indent="-203200" defTabSz="649288">
              <a:spcBef>
                <a:spcPts val="700"/>
              </a:spcBef>
              <a:buClr>
                <a:srgbClr val="000090"/>
              </a:buClr>
              <a:buNone/>
            </a:pPr>
            <a:r>
              <a:rPr kumimoji="0"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развитие институтов. </a:t>
            </a:r>
          </a:p>
          <a:p>
            <a:pPr marL="203200" indent="-203200" defTabSz="649288">
              <a:spcBef>
                <a:spcPts val="700"/>
              </a:spcBef>
              <a:buSzTx/>
              <a:buFontTx/>
              <a:buNone/>
            </a:pPr>
            <a:endParaRPr kumimoji="0" lang="ru-RU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03200" indent="-203200" defTabSz="649288">
              <a:spcBef>
                <a:spcPts val="700"/>
              </a:spcBef>
              <a:buClr>
                <a:srgbClr val="000090"/>
              </a:buClr>
              <a:buFont typeface="ArialMT" charset="0"/>
              <a:buChar char="•"/>
            </a:pPr>
            <a:r>
              <a:rPr kumimoji="0" lang="ru-RU" sz="2800" b="1" u="sng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Культивирование прецедентов</a:t>
            </a:r>
            <a:r>
              <a:rPr kumimoji="0" lang="ru-RU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: воспроизведение лучших образцов деятельности, их пропаганда, подвижничество. </a:t>
            </a:r>
          </a:p>
          <a:p>
            <a:pPr marL="203200" indent="-203200" defTabSz="649288">
              <a:spcBef>
                <a:spcPts val="700"/>
              </a:spcBef>
              <a:buClr>
                <a:srgbClr val="000090"/>
              </a:buClr>
              <a:buFont typeface="ArialMT" charset="0"/>
              <a:buChar char="•"/>
            </a:pPr>
            <a:r>
              <a:rPr kumimoji="0"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Богатая история </a:t>
            </a:r>
            <a:r>
              <a:rPr kumimoji="0"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продвигов</a:t>
            </a:r>
            <a:r>
              <a:rPr kumimoji="0"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и свершений и ничтожный системный эффект: </a:t>
            </a:r>
            <a:r>
              <a:rPr kumimoji="0"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Дьюи</a:t>
            </a:r>
            <a:r>
              <a:rPr kumimoji="0"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, </a:t>
            </a:r>
            <a:r>
              <a:rPr kumimoji="0"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Френе</a:t>
            </a:r>
            <a:r>
              <a:rPr kumimoji="0"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, Штайнер, </a:t>
            </a:r>
            <a:r>
              <a:rPr kumimoji="0"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Блонский</a:t>
            </a:r>
            <a:r>
              <a:rPr kumimoji="0"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, </a:t>
            </a:r>
            <a:r>
              <a:rPr kumimoji="0"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Шацкий</a:t>
            </a:r>
            <a:r>
              <a:rPr kumimoji="0"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, Макаренко, Нил, Игорь Иванов, Олег </a:t>
            </a:r>
            <a:r>
              <a:rPr kumimoji="0"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Газман</a:t>
            </a:r>
            <a:r>
              <a:rPr kumimoji="0"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, Виктор Шаталов, </a:t>
            </a:r>
            <a:r>
              <a:rPr kumimoji="0"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Шалва</a:t>
            </a:r>
            <a:r>
              <a:rPr kumimoji="0"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kumimoji="0"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Амонашвили</a:t>
            </a:r>
            <a:r>
              <a:rPr kumimoji="0"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, Софья </a:t>
            </a:r>
            <a:r>
              <a:rPr kumimoji="0"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Лысенкова</a:t>
            </a:r>
            <a:r>
              <a:rPr kumimoji="0"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. Особняком стоит Мария </a:t>
            </a:r>
            <a:r>
              <a:rPr kumimoji="0"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Монтессори</a:t>
            </a:r>
            <a:r>
              <a:rPr kumimoji="0"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, которой удалось пробить институциональную брешь. </a:t>
            </a:r>
            <a:endParaRPr kumimoji="0" lang="ru-RU" sz="4500" dirty="0" smtClean="0">
              <a:solidFill>
                <a:schemeClr val="tx1"/>
              </a:solidFill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19459" name="Rectangl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defTabSz="649288">
              <a:defRPr/>
            </a:pPr>
            <a:r>
              <a:rPr lang="ru-RU" sz="1800">
                <a:latin typeface="Helvetica" charset="0"/>
                <a:cs typeface="Helvetica" charset="0"/>
                <a:sym typeface="Helvetica" charset="0"/>
              </a:rPr>
              <a:t>7</a:t>
            </a:r>
            <a:endParaRPr lang="ru-RU">
              <a:latin typeface="Helvetica Light" charset="0"/>
              <a:cs typeface="Helvetica Light" charset="0"/>
              <a:sym typeface="Helvetica Light" charset="0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1262063" y="-444500"/>
            <a:ext cx="10464800" cy="2438400"/>
          </a:xfrm>
        </p:spPr>
        <p:txBody>
          <a:bodyPr lIns="126435" tIns="72248" rIns="126435" bIns="72248"/>
          <a:lstStyle/>
          <a:p>
            <a:pPr defTabSz="649288"/>
            <a:r>
              <a:rPr kumimoji="0" lang="ru-RU" sz="4500" b="1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Институциональная образовательная политика</a:t>
            </a:r>
            <a:endParaRPr kumimoji="0" lang="ru-RU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2347913"/>
            <a:ext cx="10464800" cy="6910387"/>
          </a:xfrm>
        </p:spPr>
        <p:txBody>
          <a:bodyPr lIns="126435" tIns="72248" rIns="126435" bIns="72248" anchor="t"/>
          <a:lstStyle/>
          <a:p>
            <a:pPr marL="369888" indent="-369888" defTabSz="649288">
              <a:lnSpc>
                <a:spcPct val="90000"/>
              </a:lnSpc>
              <a:spcBef>
                <a:spcPts val="600"/>
              </a:spcBef>
              <a:buClr>
                <a:srgbClr val="000090"/>
              </a:buClr>
              <a:buFont typeface="ArialMT" charset="0"/>
              <a:buChar char="•"/>
            </a:pPr>
            <a:r>
              <a:rPr kumimoji="0" lang="ru-RU" sz="3100" b="1" u="sng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Институциональная образовательная политика </a:t>
            </a:r>
            <a:r>
              <a:rPr kumimoji="0" lang="ru-RU" sz="31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- развитие деятельности через развитие норм, правил, принципов.</a:t>
            </a:r>
            <a:endParaRPr kumimoji="0" lang="ru-RU" sz="4100" dirty="0" smtClean="0">
              <a:latin typeface="Helvetica" pitchFamily="34" charset="0"/>
              <a:sym typeface="Helvetica" pitchFamily="34" charset="0"/>
            </a:endParaRPr>
          </a:p>
          <a:p>
            <a:pPr marL="369888" indent="-369888" defTabSz="649288">
              <a:lnSpc>
                <a:spcPct val="90000"/>
              </a:lnSpc>
              <a:spcBef>
                <a:spcPts val="600"/>
              </a:spcBef>
              <a:buClr>
                <a:srgbClr val="000090"/>
              </a:buClr>
              <a:buFont typeface="ArialMT" charset="0"/>
              <a:buChar char="•"/>
            </a:pPr>
            <a:r>
              <a:rPr kumimoji="0" lang="ru-RU" sz="31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Примеры принципов: </a:t>
            </a:r>
            <a:endParaRPr kumimoji="0" lang="ru-RU" sz="4100" dirty="0" smtClean="0">
              <a:latin typeface="Helvetica" pitchFamily="34" charset="0"/>
              <a:sym typeface="Helvetica" pitchFamily="34" charset="0"/>
            </a:endParaRPr>
          </a:p>
          <a:p>
            <a:pPr marL="369888" indent="-369888" defTabSz="649288">
              <a:lnSpc>
                <a:spcPct val="90000"/>
              </a:lnSpc>
              <a:spcBef>
                <a:spcPts val="600"/>
              </a:spcBef>
              <a:buClr>
                <a:srgbClr val="000090"/>
              </a:buClr>
              <a:buFont typeface="ArialMT" charset="0"/>
              <a:buChar char="•"/>
            </a:pPr>
            <a:r>
              <a:rPr kumimoji="0" lang="ru-RU" sz="31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формульное финансирование, </a:t>
            </a:r>
            <a:r>
              <a:rPr kumimoji="0" lang="ru-RU" sz="3100" b="1" dirty="0" err="1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подушевое</a:t>
            </a:r>
            <a:r>
              <a:rPr kumimoji="0" lang="ru-RU" sz="31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финансирование, зарплата по результату, деньги взамен на обязательства, деньги взамен на эффекты. </a:t>
            </a:r>
            <a:r>
              <a:rPr kumimoji="0" lang="ru-RU" sz="3100" dirty="0" smtClean="0">
                <a:latin typeface="Helvetica" pitchFamily="34" charset="0"/>
                <a:sym typeface="Helvetica" pitchFamily="34" charset="0"/>
              </a:rPr>
              <a:t>«Идеология финансирования воспитательной системы должна быть </a:t>
            </a:r>
            <a:r>
              <a:rPr kumimoji="0" lang="ru-RU" sz="3100" dirty="0" err="1" smtClean="0">
                <a:latin typeface="Helvetica" pitchFamily="34" charset="0"/>
                <a:sym typeface="Helvetica" pitchFamily="34" charset="0"/>
              </a:rPr>
              <a:t>сонаправлена</a:t>
            </a:r>
            <a:r>
              <a:rPr kumimoji="0" lang="ru-RU" sz="3100" dirty="0" smtClean="0">
                <a:latin typeface="Helvetica" pitchFamily="34" charset="0"/>
                <a:sym typeface="Helvetica" pitchFamily="34" charset="0"/>
              </a:rPr>
              <a:t> идеологии самой воспитательной системы» И.Калина</a:t>
            </a:r>
            <a:endParaRPr kumimoji="0" lang="ru-RU" sz="34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369888" indent="-369888" defTabSz="649288">
              <a:lnSpc>
                <a:spcPct val="90000"/>
              </a:lnSpc>
              <a:spcBef>
                <a:spcPts val="600"/>
              </a:spcBef>
              <a:buClr>
                <a:srgbClr val="000090"/>
              </a:buClr>
              <a:buFont typeface="ArialMT" charset="0"/>
              <a:buChar char="•"/>
            </a:pPr>
            <a:r>
              <a:rPr kumimoji="0" lang="ru-RU" sz="31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Самостоятельность школ. Индивидуальное образование. Сетевое взаимодействие.  </a:t>
            </a:r>
            <a:endParaRPr kumimoji="0" lang="ru-RU" sz="4100" dirty="0" smtClean="0">
              <a:latin typeface="Helvetica" pitchFamily="34" charset="0"/>
              <a:sym typeface="Helvetica" pitchFamily="34" charset="0"/>
            </a:endParaRPr>
          </a:p>
          <a:p>
            <a:pPr marL="369888" indent="-369888" defTabSz="649288">
              <a:lnSpc>
                <a:spcPct val="90000"/>
              </a:lnSpc>
              <a:spcBef>
                <a:spcPts val="600"/>
              </a:spcBef>
              <a:buClr>
                <a:srgbClr val="000090"/>
              </a:buClr>
              <a:buFont typeface="ArialMT" charset="0"/>
              <a:buChar char="•"/>
            </a:pPr>
            <a:r>
              <a:rPr kumimoji="0" lang="ru-RU" sz="31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Общественное управление. Качество образования - самореализация, социализация человека. </a:t>
            </a:r>
            <a:endParaRPr kumimoji="0" lang="ru-RU" dirty="0" smtClean="0"/>
          </a:p>
        </p:txBody>
      </p:sp>
      <p:sp>
        <p:nvSpPr>
          <p:cNvPr id="21507" name="Rectangl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defTabSz="649288">
              <a:defRPr/>
            </a:pPr>
            <a:r>
              <a:rPr lang="ru-RU" sz="1800">
                <a:latin typeface="Helvetica" charset="0"/>
                <a:cs typeface="Helvetica" charset="0"/>
                <a:sym typeface="Helvetica" charset="0"/>
              </a:rPr>
              <a:t>9</a:t>
            </a:r>
            <a:endParaRPr lang="ru-RU">
              <a:latin typeface="Helvetica Light" charset="0"/>
              <a:cs typeface="Helvetica Light" charset="0"/>
              <a:sym typeface="Helvetica Light" charset="0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116013" y="-442913"/>
            <a:ext cx="10466387" cy="2436813"/>
          </a:xfrm>
        </p:spPr>
        <p:txBody>
          <a:bodyPr lIns="126435" tIns="72248" rIns="126435" bIns="72248"/>
          <a:lstStyle/>
          <a:p>
            <a:pPr defTabSz="649288"/>
            <a:r>
              <a:rPr kumimoji="0" lang="ru-RU" sz="4500" b="1" smtClean="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Институциональная образовательная политика</a:t>
            </a:r>
            <a:endParaRPr kumimoji="0" lang="ru-RU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4188" y="1993900"/>
            <a:ext cx="11782425" cy="7085013"/>
          </a:xfrm>
        </p:spPr>
        <p:txBody>
          <a:bodyPr lIns="126435" tIns="72248" rIns="126435" bIns="72248" anchor="t"/>
          <a:lstStyle/>
          <a:p>
            <a:pPr marL="365125" indent="-365125" defTabSz="649288">
              <a:spcBef>
                <a:spcPts val="700"/>
              </a:spcBef>
              <a:buClr>
                <a:srgbClr val="000090"/>
              </a:buClr>
              <a:buFont typeface="ArialMT" charset="0"/>
              <a:buChar char="•"/>
            </a:pPr>
            <a:r>
              <a:rPr kumimoji="0" lang="ru-RU" sz="3400" b="1" u="sng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Правила</a:t>
            </a:r>
            <a:r>
              <a:rPr kumimoji="0" lang="ru-RU" sz="34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- не алгоритм или указание, что и как делать, а </a:t>
            </a:r>
            <a:r>
              <a:rPr kumimoji="0" lang="ru-RU" sz="3400" b="1" u="sng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ориентир</a:t>
            </a:r>
            <a:r>
              <a:rPr kumimoji="0" lang="ru-RU" sz="34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для принятия решения каждым в отдельности </a:t>
            </a:r>
          </a:p>
          <a:p>
            <a:pPr marL="365125" indent="-365125" defTabSz="649288">
              <a:spcBef>
                <a:spcPts val="700"/>
              </a:spcBef>
              <a:buClr>
                <a:srgbClr val="000090"/>
              </a:buClr>
              <a:buNone/>
            </a:pPr>
            <a:endParaRPr kumimoji="0" lang="ru-RU" sz="4500" dirty="0" smtClean="0">
              <a:latin typeface="Helvetica" pitchFamily="34" charset="0"/>
              <a:sym typeface="Helvetica" pitchFamily="34" charset="0"/>
            </a:endParaRPr>
          </a:p>
          <a:p>
            <a:pPr marL="365125" indent="-365125" defTabSz="649288">
              <a:spcBef>
                <a:spcPts val="700"/>
              </a:spcBef>
              <a:buClr>
                <a:srgbClr val="000090"/>
              </a:buClr>
              <a:buFont typeface="ArialMT" charset="0"/>
              <a:buChar char="•"/>
            </a:pPr>
            <a:r>
              <a:rPr kumimoji="0" lang="ru-RU" sz="34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Примеры норм и правил:</a:t>
            </a:r>
            <a:endParaRPr kumimoji="0" lang="ru-RU" sz="4500" dirty="0" smtClean="0">
              <a:latin typeface="Helvetica" pitchFamily="34" charset="0"/>
              <a:sym typeface="Helvetica" pitchFamily="34" charset="0"/>
            </a:endParaRPr>
          </a:p>
          <a:p>
            <a:pPr marL="365125" indent="-365125" defTabSz="649288">
              <a:spcBef>
                <a:spcPts val="700"/>
              </a:spcBef>
              <a:buClr>
                <a:srgbClr val="000090"/>
              </a:buClr>
              <a:buNone/>
            </a:pPr>
            <a:r>
              <a:rPr kumimoji="0" lang="ru-RU" sz="34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Ожидаемое индивидом вознаграждение должно соответствовать "объективным результатам его усилий, а не их субъективным достоинствам". </a:t>
            </a:r>
            <a:endParaRPr kumimoji="0" lang="ru-RU" sz="34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365125" indent="-365125" defTabSz="649288">
              <a:spcBef>
                <a:spcPts val="700"/>
              </a:spcBef>
              <a:buClr>
                <a:srgbClr val="000090"/>
              </a:buClr>
              <a:buNone/>
            </a:pPr>
            <a:endParaRPr kumimoji="0" lang="ru-RU" sz="34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365125" indent="-365125" defTabSz="649288">
              <a:spcBef>
                <a:spcPts val="700"/>
              </a:spcBef>
              <a:buClr>
                <a:srgbClr val="000090"/>
              </a:buClr>
              <a:buNone/>
            </a:pPr>
            <a:endParaRPr kumimoji="0" lang="ru-RU" sz="34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365125" indent="-365125" defTabSz="649288">
              <a:spcBef>
                <a:spcPts val="700"/>
              </a:spcBef>
              <a:buClr>
                <a:srgbClr val="000090"/>
              </a:buClr>
              <a:buNone/>
            </a:pPr>
            <a:endParaRPr kumimoji="0" lang="ru-RU" sz="34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365125" indent="-365125" defTabSz="649288">
              <a:spcBef>
                <a:spcPts val="700"/>
              </a:spcBef>
              <a:buClr>
                <a:srgbClr val="000090"/>
              </a:buClr>
              <a:buNone/>
            </a:pPr>
            <a:endParaRPr lang="ru-RU" sz="1400" dirty="0" smtClean="0">
              <a:solidFill>
                <a:srgbClr val="888888"/>
              </a:solidFill>
              <a:latin typeface="Helvetica" pitchFamily="34" charset="0"/>
              <a:sym typeface="Helvetica" pitchFamily="34" charset="0"/>
            </a:endParaRPr>
          </a:p>
          <a:p>
            <a:pPr marL="365125" indent="-365125" defTabSz="649288">
              <a:spcBef>
                <a:spcPts val="700"/>
              </a:spcBef>
              <a:buClr>
                <a:srgbClr val="000090"/>
              </a:buClr>
              <a:buNone/>
            </a:pPr>
            <a:r>
              <a:rPr lang="ru-RU" sz="1400" dirty="0" smtClean="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Институт </a:t>
            </a:r>
            <a:r>
              <a:rPr lang="ru-RU" sz="1400" dirty="0" smtClean="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проблем образовательной политики "Эврика" </a:t>
            </a:r>
            <a:r>
              <a:rPr lang="ru-RU" sz="1400" dirty="0" err="1" smtClean="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www.eurekanet.ru</a:t>
            </a:r>
            <a:endParaRPr kumimoji="0" lang="ru-RU" sz="1400" dirty="0" smtClean="0"/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defTabSz="649288">
              <a:defRPr/>
            </a:pPr>
            <a:r>
              <a:rPr lang="ru-RU" sz="1800">
                <a:latin typeface="Helvetica" charset="0"/>
                <a:cs typeface="Helvetica" charset="0"/>
                <a:sym typeface="Helvetica" charset="0"/>
              </a:rPr>
              <a:t>10</a:t>
            </a:r>
            <a:endParaRPr lang="ru-RU">
              <a:latin typeface="Helvetica Light" charset="0"/>
              <a:cs typeface="Helvetica Light" charset="0"/>
              <a:sym typeface="Helvetica Light" charset="0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649288"/>
            <a:r>
              <a:rPr kumimoji="0" lang="ru-RU" sz="5300" smtClean="0">
                <a:latin typeface="Helvetica" pitchFamily="34" charset="0"/>
                <a:sym typeface="Helvetica" pitchFamily="34" charset="0"/>
              </a:rPr>
              <a:t>Институты и стимулы образования</a:t>
            </a:r>
            <a:endParaRPr kumimoji="0" lang="ru-RU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2274888"/>
            <a:ext cx="11704637" cy="6437312"/>
          </a:xfrm>
        </p:spPr>
        <p:txBody>
          <a:bodyPr lIns="126435" tIns="72248" rIns="126435" bIns="72248" anchor="t"/>
          <a:lstStyle/>
          <a:p>
            <a:pPr marL="477838" indent="-477838" defTabSz="649288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4400" dirty="0" smtClean="0">
                <a:latin typeface="Helvetica" pitchFamily="34" charset="0"/>
                <a:sym typeface="Helvetica" pitchFamily="34" charset="0"/>
              </a:rPr>
              <a:t>Что стимулирует учащегося?</a:t>
            </a:r>
          </a:p>
          <a:p>
            <a:pPr marL="477838" indent="-477838" defTabSz="649288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4400" dirty="0" smtClean="0">
                <a:latin typeface="Helvetica" pitchFamily="34" charset="0"/>
                <a:sym typeface="Helvetica" pitchFamily="34" charset="0"/>
              </a:rPr>
              <a:t>Что стимулирует родителей учащихся?</a:t>
            </a:r>
          </a:p>
          <a:p>
            <a:pPr marL="477838" indent="-477838" defTabSz="649288">
              <a:spcBef>
                <a:spcPts val="700"/>
              </a:spcBef>
              <a:buClr>
                <a:srgbClr val="000000"/>
              </a:buClr>
              <a:buNone/>
            </a:pPr>
            <a:r>
              <a:rPr kumimoji="0" lang="ru-RU" sz="4400" dirty="0" smtClean="0">
                <a:solidFill>
                  <a:srgbClr val="C00000"/>
                </a:solidFill>
                <a:latin typeface="Helvetica" pitchFamily="34" charset="0"/>
                <a:sym typeface="Helvetica" pitchFamily="34" charset="0"/>
              </a:rPr>
              <a:t>Является ли эта система стимулов рациональной?</a:t>
            </a:r>
          </a:p>
          <a:p>
            <a:pPr marL="477838" indent="-477838" defTabSz="649288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4400" dirty="0" smtClean="0">
                <a:latin typeface="Helvetica" pitchFamily="34" charset="0"/>
                <a:sym typeface="Helvetica" pitchFamily="34" charset="0"/>
              </a:rPr>
              <a:t>Что стимулирует учителя? </a:t>
            </a:r>
          </a:p>
          <a:p>
            <a:pPr marL="477838" indent="-477838" defTabSz="649288">
              <a:spcBef>
                <a:spcPts val="700"/>
              </a:spcBef>
              <a:buClr>
                <a:srgbClr val="000000"/>
              </a:buClr>
              <a:buNone/>
            </a:pPr>
            <a:r>
              <a:rPr kumimoji="0" lang="ru-RU" sz="4400" dirty="0" smtClean="0">
                <a:solidFill>
                  <a:srgbClr val="C00000"/>
                </a:solidFill>
                <a:latin typeface="Helvetica" pitchFamily="34" charset="0"/>
                <a:sym typeface="Helvetica" pitchFamily="34" charset="0"/>
              </a:rPr>
              <a:t>Являются ли стимулы учителя рациональными?</a:t>
            </a:r>
          </a:p>
          <a:p>
            <a:pPr marL="477838" indent="-477838" defTabSz="649288">
              <a:spcBef>
                <a:spcPts val="700"/>
              </a:spcBef>
              <a:buClr>
                <a:srgbClr val="000000"/>
              </a:buClr>
              <a:buNone/>
            </a:pPr>
            <a:r>
              <a:rPr kumimoji="0" lang="ru-RU" sz="4400" dirty="0" smtClean="0">
                <a:solidFill>
                  <a:srgbClr val="C00000"/>
                </a:solidFill>
                <a:latin typeface="Helvetica" pitchFamily="34" charset="0"/>
                <a:sym typeface="Helvetica" pitchFamily="34" charset="0"/>
              </a:rPr>
              <a:t>Как управлять стимулами образования? </a:t>
            </a:r>
            <a:endParaRPr kumimoji="0" lang="ru-RU" dirty="0" smtClean="0">
              <a:solidFill>
                <a:srgbClr val="C00000"/>
              </a:solidFill>
            </a:endParaRP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649288" y="8718550"/>
            <a:ext cx="30353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Институт проблем образовательной политики "Эврика" www.eurekanet.ru</a:t>
            </a:r>
            <a:endParaRPr lang="ru-RU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4441825" y="8972550"/>
            <a:ext cx="41195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Адамский А.И., aadamsky@eurekanet.ru</a:t>
            </a:r>
            <a:endParaRPr lang="ru-RU"/>
          </a:p>
        </p:txBody>
      </p:sp>
      <p:sp>
        <p:nvSpPr>
          <p:cNvPr id="23557" name="Rectangle 5"/>
          <p:cNvSpPr>
            <a:spLocks/>
          </p:cNvSpPr>
          <p:nvPr/>
        </p:nvSpPr>
        <p:spPr bwMode="auto">
          <a:xfrm>
            <a:off x="9318625" y="9039225"/>
            <a:ext cx="30353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r" defTabSz="649288">
              <a:defRPr/>
            </a:pPr>
            <a:r>
              <a:rPr lang="ru-RU" sz="1700">
                <a:solidFill>
                  <a:srgbClr val="888888"/>
                </a:solidFill>
                <a:latin typeface="Helvetica" charset="0"/>
                <a:cs typeface="Helvetica" charset="0"/>
                <a:sym typeface="Helvetica" charset="0"/>
              </a:rPr>
              <a:t>11</a:t>
            </a:r>
            <a:endParaRPr lang="ru-RU">
              <a:latin typeface="Helvetica Light" charset="0"/>
              <a:cs typeface="Helvetica Light" charset="0"/>
              <a:sym typeface="Helvetica Light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0236" y="804834"/>
            <a:ext cx="11572956" cy="8001056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«Продолжающаяся работа по оснащению школ компьютерами, повышению квалификации учителей, разработке информационно-управляющих систем для нужд образования, подготовке ЦОР и т.п. становится положительным фоном, на котором вырисовываются ключевые направления перемен. Эти перемены обеспечат, наконец, прорыв в повышении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результативности учебной работы школьников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изменении отношения общества к школе».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> </a:t>
            </a:r>
            <a:r>
              <a:rPr lang="ru-RU" sz="2400" dirty="0" err="1" smtClean="0"/>
              <a:t>Асмолов</a:t>
            </a:r>
            <a:r>
              <a:rPr lang="ru-RU" sz="2400" dirty="0" smtClean="0"/>
              <a:t> А.Г., Семенов А.Л., Уваров А.Ю.</a:t>
            </a:r>
            <a:br>
              <a:rPr lang="ru-RU" sz="2400" dirty="0" smtClean="0"/>
            </a:br>
            <a:r>
              <a:rPr lang="ru-RU" sz="2400" dirty="0" smtClean="0"/>
              <a:t> «Российская школа и новые информационные технологии:</a:t>
            </a:r>
            <a:br>
              <a:rPr lang="ru-RU" sz="2400" dirty="0" smtClean="0"/>
            </a:br>
            <a:r>
              <a:rPr lang="ru-RU" sz="2400" dirty="0" smtClean="0"/>
              <a:t>взгляд в следующее десятилетие», 2010 г.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426" y="519082"/>
            <a:ext cx="10304498" cy="133665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Критерии для признания школы передовым учреждением в области информатизации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0000" y="1947842"/>
            <a:ext cx="10464800" cy="6786610"/>
          </a:xfrm>
        </p:spPr>
        <p:txBody>
          <a:bodyPr/>
          <a:lstStyle/>
          <a:p>
            <a:endParaRPr lang="ru-RU" sz="2400" b="1" dirty="0" smtClean="0"/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Программа и план информатизации охватывают все стороны жизни школы, включают систематическую оценку результатов и мониторинг. Они рассчитаны минимум на три года.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Сформулирована ясная и всеобъемлющая политика в области совершенствования учебно-воспитательного процессе на основе средств ИКТ.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Усилия направляются на использование ИКТ для улучшения учебной работы и в рамках отдельных дисциплин, и 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областях.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Учебные достижения школьников в области ИКТ систематически оцениваются.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426" y="519082"/>
            <a:ext cx="10304498" cy="133665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Критерии для признания школы передовым учреждением в области информатизации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0000" y="1947842"/>
            <a:ext cx="10464800" cy="6786610"/>
          </a:xfrm>
        </p:spPr>
        <p:txBody>
          <a:bodyPr/>
          <a:lstStyle/>
          <a:p>
            <a:endParaRPr lang="ru-RU" sz="2400" b="1" dirty="0" smtClean="0"/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ИКТ используют для отслеживания учебных достижений школьников и результатов их работы.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Определены направления развития школы, которые обеспечены необходимыми ресурсами.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Постоянно ведется работа по профессиональному росту учителей для совершенствования учебной работы с использованием ИКТ.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Школа стремится развивать связи с родителями и местной общественностью, заинтересовать и вовлечь их в решение задач совершенствования учебной работы с использованием ИКТ.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9. Школа делится своим опытом и наработками с другими школами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0" y="804834"/>
            <a:ext cx="10464800" cy="8072494"/>
          </a:xfrm>
        </p:spPr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условиях реализации ФГОС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представление об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информатизации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 о внедрении ИКТ в учебный процесс должно смениться представлением о том, что она направлена на решение задачи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индивидуализации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образовательного процесса!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798" y="1662090"/>
            <a:ext cx="10893428" cy="614366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ОБРАЗОВАНИЯ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ПРИЗВАНА ГОТОВИТЬ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ЭФФЕКТИВНОЙ ДЕЯТЕЛЬНОСТИ В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НЕПРОГНОЗИРУЕМЫХ УСЛОВИЯХ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НОВОЕ ПОКОЛЕНИЕ И КОРРЕКТИРОВАТЬ СПОСОБЫ ДЕЯТЕЛЬНОСТИ ДЕЙСТВУЮЩЕГО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8864" y="447644"/>
            <a:ext cx="10393362" cy="857256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Участникам окружной Конференции «Формирование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ИКТ-компетентности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педагогов» 2014 г. рекомендуем принять участие в следующих мероприятиях: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 ФГБОУ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ВПО "Поволжская государственная социально-гуманитарная академия" (ПГСГА) и Программа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Intel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"Обучение для будущего" в России приглашают принять участие в Международной научно-практической заочной конференции "Дидактика XXI века: инновационные аспекты использования ИКТ в образовании", которая пройдет 19 мая 2014 г. в городе Самара.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Для участия в конференции до 19 апреля 2014 г. включительно необходимо подать заявку и предоставить доклады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Сайт конференции: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http://didaktika.org/2014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 Международный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конкурс «Информационно-коммуникационные технологии (ИКТ) в дошкольном образовании – 2014»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http://sdo-journal.ru/konkurs/deistvkonk/ikt2014.html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5988" y="1590652"/>
            <a:ext cx="10464800" cy="5500726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974725" y="3028950"/>
            <a:ext cx="11053763" cy="2090738"/>
          </a:xfrm>
        </p:spPr>
        <p:txBody>
          <a:bodyPr lIns="126435" tIns="72248" rIns="126435" bIns="72248"/>
          <a:lstStyle/>
          <a:p>
            <a:pPr defTabSz="649288"/>
            <a:r>
              <a:rPr kumimoji="0" lang="ru-RU" sz="4500" b="1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«</a:t>
            </a:r>
            <a:r>
              <a:rPr kumimoji="0" lang="ru-RU" sz="4500" smtClean="0">
                <a:latin typeface="Helvetica" pitchFamily="34" charset="0"/>
                <a:sym typeface="Helvetica" pitchFamily="34" charset="0"/>
              </a:rPr>
              <a:t>Стратегия развития системы образования: цели и институты </a:t>
            </a:r>
            <a:r>
              <a:rPr kumimoji="0" lang="ru-RU" sz="4500" b="1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» </a:t>
            </a:r>
            <a:endParaRPr kumimoji="0" lang="ru-RU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49450" y="5526088"/>
            <a:ext cx="9104313" cy="2492375"/>
          </a:xfrm>
        </p:spPr>
        <p:txBody>
          <a:bodyPr lIns="126435" tIns="72248" rIns="126435" bIns="72248" anchor="t"/>
          <a:lstStyle/>
          <a:p>
            <a:pPr marL="0" indent="0" algn="ctr" defTabSz="649288">
              <a:spcBef>
                <a:spcPts val="700"/>
              </a:spcBef>
              <a:buSzTx/>
              <a:buFontTx/>
              <a:buNone/>
            </a:pPr>
            <a:r>
              <a:rPr kumimoji="0" lang="ru-RU" sz="3400" i="1" smtClean="0">
                <a:solidFill>
                  <a:srgbClr val="888888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А.И.Адамский, научный руководитель АНО Институт проблем образовательной политики «Эврика»</a:t>
            </a:r>
            <a:endParaRPr kumimoji="0" lang="ru-RU" smtClean="0"/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649288" y="8718550"/>
            <a:ext cx="30353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649288"/>
            <a:r>
              <a:rPr lang="ru-RU" sz="1700" dirty="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Институт проблем образовательной политики "Эврика" </a:t>
            </a:r>
            <a:r>
              <a:rPr lang="ru-RU" sz="1700" dirty="0" err="1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www.eurekanet.ru</a:t>
            </a:r>
            <a:endParaRPr lang="ru-RU" dirty="0"/>
          </a:p>
        </p:txBody>
      </p:sp>
      <p:sp>
        <p:nvSpPr>
          <p:cNvPr id="3076" name="Rectangle 4"/>
          <p:cNvSpPr>
            <a:spLocks/>
          </p:cNvSpPr>
          <p:nvPr/>
        </p:nvSpPr>
        <p:spPr bwMode="auto">
          <a:xfrm>
            <a:off x="4441825" y="8972550"/>
            <a:ext cx="41195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649288"/>
            <a:r>
              <a:rPr lang="ru-RU" sz="1700" dirty="0" err="1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Адамский</a:t>
            </a:r>
            <a:r>
              <a:rPr lang="ru-RU" sz="1700" dirty="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 А.И., </a:t>
            </a:r>
            <a:r>
              <a:rPr lang="ru-RU" sz="1700" dirty="0" err="1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aadamsky@eurekanet.ru</a:t>
            </a:r>
            <a:endParaRPr lang="ru-RU" dirty="0"/>
          </a:p>
        </p:txBody>
      </p:sp>
      <p:sp>
        <p:nvSpPr>
          <p:cNvPr id="3077" name="Rectangle 5"/>
          <p:cNvSpPr>
            <a:spLocks/>
          </p:cNvSpPr>
          <p:nvPr/>
        </p:nvSpPr>
        <p:spPr bwMode="auto">
          <a:xfrm>
            <a:off x="9318625" y="9039225"/>
            <a:ext cx="30353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r" defTabSz="649288">
              <a:defRPr/>
            </a:pPr>
            <a:r>
              <a:rPr lang="ru-RU" sz="1700">
                <a:solidFill>
                  <a:srgbClr val="888888"/>
                </a:solidFill>
                <a:latin typeface="Helvetica" charset="0"/>
                <a:cs typeface="Helvetica" charset="0"/>
                <a:sym typeface="Helvetica" charset="0"/>
              </a:rPr>
              <a:t>1</a:t>
            </a:r>
            <a:endParaRPr lang="ru-RU">
              <a:latin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3078" name="Rectangle 6"/>
          <p:cNvSpPr>
            <a:spLocks/>
          </p:cNvSpPr>
          <p:nvPr/>
        </p:nvSpPr>
        <p:spPr bwMode="auto">
          <a:xfrm>
            <a:off x="1144588" y="260350"/>
            <a:ext cx="11676062" cy="118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/>
          <a:lstStyle/>
          <a:p>
            <a:pPr defTabSz="649288"/>
            <a:r>
              <a:rPr lang="ru-RU" sz="3400" i="1">
                <a:latin typeface="Helvetica" pitchFamily="34" charset="0"/>
                <a:sym typeface="Helvetica" pitchFamily="34" charset="0"/>
              </a:rPr>
              <a:t>Институт проблем образовательной политики «Эврика»</a:t>
            </a:r>
            <a:r>
              <a:rPr lang="ru-RU" sz="3400">
                <a:latin typeface="Helvetica" pitchFamily="34" charset="0"/>
                <a:sym typeface="Helvetica" pitchFamily="34" charset="0"/>
              </a:rPr>
              <a:t> 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649288"/>
            <a:r>
              <a:rPr kumimoji="0" lang="ru-RU" sz="45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Цели модернизации образования –</a:t>
            </a:r>
            <a:br>
              <a:rPr kumimoji="0" lang="ru-RU" sz="45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kumimoji="0" lang="ru-RU" sz="4500" b="1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вне системы образования</a:t>
            </a:r>
            <a:endParaRPr kumimoji="0" lang="ru-RU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2274888"/>
            <a:ext cx="11704637" cy="6437312"/>
          </a:xfrm>
        </p:spPr>
        <p:txBody>
          <a:bodyPr lIns="126435" tIns="72248" rIns="126435" bIns="72248" anchor="t"/>
          <a:lstStyle/>
          <a:p>
            <a:pPr marL="223838" indent="-223838" defTabSz="649288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3700" dirty="0" smtClean="0">
                <a:latin typeface="Helvetica" pitchFamily="34" charset="0"/>
                <a:sym typeface="Helvetica" pitchFamily="34" charset="0"/>
              </a:rPr>
              <a:t>«Все общества сталкиваются с проблемой </a:t>
            </a:r>
            <a:r>
              <a:rPr kumimoji="0" lang="ru-RU" sz="3700" b="1" dirty="0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>выживания перед лицом неопределенности</a:t>
            </a:r>
            <a:r>
              <a:rPr kumimoji="0" lang="ru-RU" sz="3700" dirty="0" smtClean="0">
                <a:latin typeface="Helvetica" pitchFamily="34" charset="0"/>
                <a:sym typeface="Helvetica" pitchFamily="34" charset="0"/>
              </a:rPr>
              <a:t>, бесконечного ряда новых вызовов, дилемм и кризисов. Источники этих вызовов бывают различными: изменения относительных цен, макроэкономические кризисы, этнические конфликты, гражданские войны, технологические изменения и защита от конфликтов с другими странами».</a:t>
            </a:r>
          </a:p>
          <a:p>
            <a:pPr marL="223838" indent="-223838" defTabSz="649288">
              <a:lnSpc>
                <a:spcPct val="90000"/>
              </a:lnSpc>
              <a:spcBef>
                <a:spcPts val="600"/>
              </a:spcBef>
              <a:buSzTx/>
              <a:buFontTx/>
              <a:buNone/>
            </a:pPr>
            <a:r>
              <a:rPr kumimoji="0" lang="ru-RU" sz="3100" i="1" dirty="0" smtClean="0">
                <a:latin typeface="Helvetica" pitchFamily="34" charset="0"/>
                <a:sym typeface="Helvetica" pitchFamily="34" charset="0"/>
              </a:rPr>
              <a:t>«Насилие и социальные порядки», </a:t>
            </a:r>
            <a:r>
              <a:rPr kumimoji="0" lang="ru-RU" sz="2600" dirty="0" smtClean="0">
                <a:latin typeface="Helvetica" pitchFamily="34" charset="0"/>
                <a:sym typeface="Helvetica" pitchFamily="34" charset="0"/>
              </a:rPr>
              <a:t>(</a:t>
            </a:r>
            <a:r>
              <a:rPr kumimoji="0" lang="ru-RU" sz="26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elvetica" pitchFamily="34" charset="0"/>
                <a:sym typeface="Helvetica" pitchFamily="34" charset="0"/>
                <a:hlinkClick r:id="rId3"/>
              </a:rPr>
              <a:t>Дуглас </a:t>
            </a:r>
            <a:r>
              <a:rPr kumimoji="0" lang="ru-RU" sz="26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elvetica" pitchFamily="34" charset="0"/>
                <a:sym typeface="Helvetica" pitchFamily="34" charset="0"/>
                <a:hlinkClick r:id="rId3"/>
              </a:rPr>
              <a:t>Норт</a:t>
            </a:r>
            <a:r>
              <a:rPr kumimoji="0"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elvetica" pitchFamily="34" charset="0"/>
                <a:sym typeface="Helvetica" pitchFamily="34" charset="0"/>
              </a:rPr>
              <a:t>, </a:t>
            </a:r>
            <a:r>
              <a:rPr kumimoji="0" lang="ru-RU" sz="26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elvetica" pitchFamily="34" charset="0"/>
                <a:sym typeface="Helvetica" pitchFamily="34" charset="0"/>
                <a:hlinkClick r:id="rId4"/>
              </a:rPr>
              <a:t>Джон </a:t>
            </a:r>
            <a:r>
              <a:rPr kumimoji="0" lang="ru-RU" sz="26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elvetica" pitchFamily="34" charset="0"/>
                <a:sym typeface="Helvetica" pitchFamily="34" charset="0"/>
                <a:hlinkClick r:id="rId4"/>
              </a:rPr>
              <a:t>Уоллис</a:t>
            </a:r>
            <a:r>
              <a:rPr kumimoji="0"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elvetica" pitchFamily="34" charset="0"/>
                <a:sym typeface="Helvetica" pitchFamily="34" charset="0"/>
              </a:rPr>
              <a:t>, </a:t>
            </a:r>
            <a:r>
              <a:rPr kumimoji="0" lang="ru-RU" sz="26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elvetica" pitchFamily="34" charset="0"/>
                <a:sym typeface="Helvetica" pitchFamily="34" charset="0"/>
                <a:hlinkClick r:id="rId5"/>
              </a:rPr>
              <a:t>Барри</a:t>
            </a:r>
            <a:r>
              <a:rPr kumimoji="0" lang="ru-RU" sz="26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elvetica" pitchFamily="34" charset="0"/>
                <a:sym typeface="Helvetica" pitchFamily="34" charset="0"/>
                <a:hlinkClick r:id="rId5"/>
              </a:rPr>
              <a:t> </a:t>
            </a:r>
            <a:r>
              <a:rPr kumimoji="0" lang="ru-RU" sz="2600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elvetica" pitchFamily="34" charset="0"/>
                <a:sym typeface="Helvetica" pitchFamily="34" charset="0"/>
                <a:hlinkClick r:id="rId5"/>
              </a:rPr>
              <a:t>Вайнгаст</a:t>
            </a:r>
            <a:r>
              <a:rPr kumimoji="0" lang="ru-RU" sz="2600" dirty="0" smtClean="0">
                <a:latin typeface="Helvetica" pitchFamily="34" charset="0"/>
                <a:sym typeface="Helvetica" pitchFamily="34" charset="0"/>
              </a:rPr>
              <a:t>) </a:t>
            </a:r>
            <a:endParaRPr kumimoji="0" lang="ru-RU" sz="3700" dirty="0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6310313" y="9258300"/>
            <a:ext cx="369887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defTabSz="649288">
              <a:defRPr/>
            </a:pPr>
            <a:r>
              <a:rPr lang="ru-RU" sz="1800">
                <a:latin typeface="Helvetica" charset="0"/>
                <a:cs typeface="Helvetica" charset="0"/>
                <a:sym typeface="Helvetica" charset="0"/>
              </a:rPr>
              <a:t>2</a:t>
            </a:r>
            <a:endParaRPr lang="ru-RU">
              <a:latin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608" y="8805890"/>
            <a:ext cx="6285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649288"/>
            <a:r>
              <a:rPr lang="ru-RU" sz="1400" dirty="0" smtClean="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Институт проблем образовательной политики "Эврика" </a:t>
            </a:r>
            <a:r>
              <a:rPr lang="ru-RU" sz="1400" dirty="0" err="1" smtClean="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www.eurekanet.ru</a:t>
            </a:r>
            <a:endParaRPr lang="ru-RU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027113"/>
          </a:xfrm>
        </p:spPr>
        <p:txBody>
          <a:bodyPr lIns="126435" tIns="72248" rIns="126435" bIns="72248"/>
          <a:lstStyle/>
          <a:p>
            <a:pPr defTabSz="649288"/>
            <a:r>
              <a:rPr kumimoji="0" lang="ru-RU" sz="3400" smtClean="0">
                <a:latin typeface="Helvetica" pitchFamily="34" charset="0"/>
                <a:sym typeface="Helvetica" pitchFamily="34" charset="0"/>
              </a:rPr>
              <a:t>Технологические уклады (Н.Кондратьев) и педагогика</a:t>
            </a:r>
            <a:endParaRPr kumimoji="0" lang="ru-RU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1844675"/>
            <a:ext cx="11704637" cy="7194550"/>
          </a:xfrm>
        </p:spPr>
        <p:txBody>
          <a:bodyPr lIns="126435" tIns="72248" rIns="126435" bIns="72248" anchor="t"/>
          <a:lstStyle/>
          <a:p>
            <a:pPr marL="304800" indent="-304800" defTabSz="649288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2800" dirty="0" smtClean="0">
                <a:latin typeface="Helvetica" pitchFamily="34" charset="0"/>
                <a:sym typeface="Helvetica" pitchFamily="34" charset="0"/>
              </a:rPr>
              <a:t>Известно пять технологических укладов (волн).</a:t>
            </a:r>
            <a:endParaRPr kumimoji="0" lang="ru-RU" sz="4500" dirty="0" smtClean="0">
              <a:latin typeface="Helvetica" pitchFamily="34" charset="0"/>
              <a:sym typeface="Helvetica" pitchFamily="34" charset="0"/>
            </a:endParaRPr>
          </a:p>
          <a:p>
            <a:pPr marL="304800" indent="-304800" defTabSz="649288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2800" dirty="0" smtClean="0">
                <a:latin typeface="Helvetica" pitchFamily="34" charset="0"/>
                <a:sym typeface="Helvetica" pitchFamily="34" charset="0"/>
              </a:rPr>
              <a:t>Первая волна (1785-1835 гг.)  - новые технологии в текстильной промышленности, использование энергии воды.</a:t>
            </a:r>
            <a:endParaRPr kumimoji="0" lang="ru-RU" sz="4500" dirty="0" smtClean="0">
              <a:latin typeface="Helvetica" pitchFamily="34" charset="0"/>
              <a:sym typeface="Helvetica" pitchFamily="34" charset="0"/>
            </a:endParaRPr>
          </a:p>
          <a:p>
            <a:pPr marL="304800" indent="-304800" defTabSz="649288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2800" dirty="0" smtClean="0">
                <a:latin typeface="Helvetica" pitchFamily="34" charset="0"/>
                <a:sym typeface="Helvetica" pitchFamily="34" charset="0"/>
              </a:rPr>
              <a:t>Вторая волна (1830-1890 гг.) – строительство железных дорог, паровое судоходство, возникновение механического производства на основе парового двигателя.</a:t>
            </a:r>
            <a:endParaRPr kumimoji="0" lang="ru-RU" sz="4500" dirty="0" smtClean="0">
              <a:latin typeface="Helvetica" pitchFamily="34" charset="0"/>
              <a:sym typeface="Helvetica" pitchFamily="34" charset="0"/>
            </a:endParaRPr>
          </a:p>
          <a:p>
            <a:pPr marL="304800" indent="-304800" defTabSz="649288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2800" dirty="0" smtClean="0">
                <a:latin typeface="Helvetica" pitchFamily="34" charset="0"/>
                <a:sym typeface="Helvetica" pitchFamily="34" charset="0"/>
              </a:rPr>
              <a:t>Третья волна (1880-1940 гг.) - использование в промышленном производстве электрической энергии, развитии тяжелого машиностроения и электротехнической промышленности на основе использования стального проката, новых открытий в области химии. Радиосвязь, телеграф, автомобили. </a:t>
            </a:r>
          </a:p>
          <a:p>
            <a:pPr marL="304800" indent="-304800" defTabSz="649288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2800" b="1" dirty="0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>Какой тип образования соответствовал, поддерживал и развивал эти уклады?</a:t>
            </a:r>
            <a:endParaRPr kumimoji="0" lang="ru-RU" b="1" dirty="0" smtClean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649288" y="8718550"/>
            <a:ext cx="30353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Институт проблем образовательной политики "Эврика" www.eurekanet.ru</a:t>
            </a:r>
            <a:endParaRPr lang="ru-RU"/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4441825" y="8972550"/>
            <a:ext cx="41195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Адамский А.И., aadamsky@eurekanet.ru</a:t>
            </a:r>
            <a:endParaRPr lang="ru-RU"/>
          </a:p>
        </p:txBody>
      </p:sp>
      <p:sp>
        <p:nvSpPr>
          <p:cNvPr id="6149" name="Rectangle 5"/>
          <p:cNvSpPr>
            <a:spLocks/>
          </p:cNvSpPr>
          <p:nvPr/>
        </p:nvSpPr>
        <p:spPr bwMode="auto">
          <a:xfrm>
            <a:off x="9318625" y="9039225"/>
            <a:ext cx="30353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r" defTabSz="649288">
              <a:defRPr/>
            </a:pPr>
            <a:r>
              <a:rPr lang="ru-RU" sz="1700">
                <a:solidFill>
                  <a:srgbClr val="888888"/>
                </a:solidFill>
                <a:latin typeface="Helvetica" charset="0"/>
                <a:cs typeface="Helvetica" charset="0"/>
                <a:sym typeface="Helvetica" charset="0"/>
              </a:rPr>
              <a:t>3</a:t>
            </a:r>
            <a:endParaRPr lang="ru-RU">
              <a:latin typeface="Helvetica Light" charset="0"/>
              <a:cs typeface="Helvetica Light" charset="0"/>
              <a:sym typeface="Helvetica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649288"/>
            <a:r>
              <a:rPr kumimoji="0" lang="ru-RU" sz="4800" smtClean="0">
                <a:latin typeface="Helvetica" pitchFamily="34" charset="0"/>
                <a:sym typeface="Helvetica" pitchFamily="34" charset="0"/>
              </a:rPr>
              <a:t>Технологические уклады и педагогика</a:t>
            </a:r>
            <a:endParaRPr kumimoji="0" lang="ru-RU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2274888"/>
            <a:ext cx="11704637" cy="6437312"/>
          </a:xfrm>
        </p:spPr>
        <p:txBody>
          <a:bodyPr lIns="126435" tIns="72248" rIns="126435" bIns="72248" anchor="t"/>
          <a:lstStyle/>
          <a:p>
            <a:pPr marL="285750" indent="-285750" defTabSz="64928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3300" dirty="0" smtClean="0">
                <a:latin typeface="Helvetica" pitchFamily="34" charset="0"/>
                <a:sym typeface="Helvetica" pitchFamily="34" charset="0"/>
              </a:rPr>
              <a:t>Четвертая волна (1930-1990 гг.) - развитие энергетики с использованием нефти и нефтепродуктов, газа, средств связи, новых синтетических материалов. Массовое производства автомобилей, тракторов, самолетов, различных видов вооружения, товаров народного потребления. Компьютеры, радары. Атом используется в военных и затем в мирных целях.</a:t>
            </a:r>
          </a:p>
          <a:p>
            <a:pPr marL="285750" indent="-285750" defTabSz="64928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3300" b="1" dirty="0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>Пятая волна (1985-2035 гг.)</a:t>
            </a:r>
            <a:r>
              <a:rPr kumimoji="0" lang="ru-RU" sz="3300" dirty="0" smtClean="0">
                <a:latin typeface="Helvetica" pitchFamily="34" charset="0"/>
                <a:sym typeface="Helvetica" pitchFamily="34" charset="0"/>
              </a:rPr>
              <a:t> - </a:t>
            </a:r>
            <a:r>
              <a:rPr kumimoji="0" lang="ru-RU" sz="3300" b="1" dirty="0" smtClean="0">
                <a:latin typeface="Helvetica" pitchFamily="34" charset="0"/>
                <a:sym typeface="Helvetica" pitchFamily="34" charset="0"/>
              </a:rPr>
              <a:t>микроэлектроника, информатика, биотехнология, генная инженерия, новые виды энергии, материалов, освоения космического пространства, спутниковой связи и т.п.</a:t>
            </a:r>
          </a:p>
          <a:p>
            <a:pPr marL="285750" indent="-285750" defTabSz="649288">
              <a:lnSpc>
                <a:spcPct val="80000"/>
              </a:lnSpc>
              <a:spcBef>
                <a:spcPts val="600"/>
              </a:spcBef>
              <a:buSzTx/>
              <a:buFontTx/>
              <a:buNone/>
            </a:pPr>
            <a:endParaRPr kumimoji="0" lang="ru-RU" sz="3300" dirty="0" smtClean="0">
              <a:latin typeface="Helvetica" pitchFamily="34" charset="0"/>
              <a:sym typeface="Helvetica" pitchFamily="34" charset="0"/>
            </a:endParaRPr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649288" y="8718550"/>
            <a:ext cx="30353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Институт проблем образовательной политики "Эврика" www.eurekanet.ru</a:t>
            </a:r>
            <a:endParaRPr lang="ru-RU"/>
          </a:p>
        </p:txBody>
      </p:sp>
      <p:sp>
        <p:nvSpPr>
          <p:cNvPr id="7172" name="Rectangle 4"/>
          <p:cNvSpPr>
            <a:spLocks/>
          </p:cNvSpPr>
          <p:nvPr/>
        </p:nvSpPr>
        <p:spPr bwMode="auto">
          <a:xfrm>
            <a:off x="4441825" y="8972550"/>
            <a:ext cx="41195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Адамский А.И., aadamsky@eurekanet.ru</a:t>
            </a:r>
            <a:endParaRPr lang="ru-RU"/>
          </a:p>
        </p:txBody>
      </p:sp>
      <p:sp>
        <p:nvSpPr>
          <p:cNvPr id="7173" name="Rectangle 5"/>
          <p:cNvSpPr>
            <a:spLocks/>
          </p:cNvSpPr>
          <p:nvPr/>
        </p:nvSpPr>
        <p:spPr bwMode="auto">
          <a:xfrm>
            <a:off x="9318625" y="9039225"/>
            <a:ext cx="30353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r" defTabSz="649288">
              <a:defRPr/>
            </a:pPr>
            <a:r>
              <a:rPr lang="ru-RU" sz="1700">
                <a:solidFill>
                  <a:srgbClr val="888888"/>
                </a:solidFill>
                <a:latin typeface="Helvetica" charset="0"/>
                <a:cs typeface="Helvetica" charset="0"/>
                <a:sym typeface="Helvetica" charset="0"/>
              </a:rPr>
              <a:t>4</a:t>
            </a:r>
            <a:endParaRPr lang="ru-RU">
              <a:latin typeface="Helvetica Light" charset="0"/>
              <a:cs typeface="Helvetica Light" charset="0"/>
              <a:sym typeface="Helvetica Light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649288"/>
            <a:r>
              <a:rPr kumimoji="0" lang="ru-RU" sz="6200" smtClean="0">
                <a:latin typeface="Helvetica" pitchFamily="34" charset="0"/>
                <a:sym typeface="Helvetica" pitchFamily="34" charset="0"/>
              </a:rPr>
              <a:t>Пятый уклад</a:t>
            </a:r>
            <a:endParaRPr kumimoji="0" lang="ru-RU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2274888"/>
            <a:ext cx="11704637" cy="6437312"/>
          </a:xfrm>
        </p:spPr>
        <p:txBody>
          <a:bodyPr lIns="126435" tIns="72248" rIns="126435" bIns="72248" anchor="t"/>
          <a:lstStyle/>
          <a:p>
            <a:pPr marL="477838" indent="-477838" defTabSz="64928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4000" dirty="0" smtClean="0">
                <a:latin typeface="Helvetica" pitchFamily="34" charset="0"/>
                <a:sym typeface="Helvetica" pitchFamily="34" charset="0"/>
              </a:rPr>
              <a:t>Индивидуализация производства и потребления, преобладание экологических ограничений на </a:t>
            </a:r>
            <a:r>
              <a:rPr kumimoji="0" lang="ru-RU" sz="4000" dirty="0" err="1" smtClean="0">
                <a:latin typeface="Helvetica" pitchFamily="34" charset="0"/>
                <a:sym typeface="Helvetica" pitchFamily="34" charset="0"/>
              </a:rPr>
              <a:t>энерго</a:t>
            </a:r>
            <a:r>
              <a:rPr kumimoji="0" lang="ru-RU" sz="4000" dirty="0" smtClean="0">
                <a:latin typeface="Helvetica" pitchFamily="34" charset="0"/>
                <a:sym typeface="Helvetica" pitchFamily="34" charset="0"/>
              </a:rPr>
              <a:t>- и </a:t>
            </a:r>
            <a:r>
              <a:rPr kumimoji="0" lang="ru-RU" sz="4000" dirty="0" err="1" smtClean="0">
                <a:latin typeface="Helvetica" pitchFamily="34" charset="0"/>
                <a:sym typeface="Helvetica" pitchFamily="34" charset="0"/>
              </a:rPr>
              <a:t>материалопотребление</a:t>
            </a:r>
            <a:r>
              <a:rPr kumimoji="0" lang="ru-RU" sz="4000" dirty="0" smtClean="0">
                <a:latin typeface="Helvetica" pitchFamily="34" charset="0"/>
                <a:sym typeface="Helvetica" pitchFamily="34" charset="0"/>
              </a:rPr>
              <a:t> на основе автоматизации производства, размещение производства и населения в малых городах на основе новых транспортных и телекоммуникационных технологий и </a:t>
            </a:r>
            <a:r>
              <a:rPr kumimoji="0" lang="ru-RU" sz="4000" dirty="0" err="1" smtClean="0">
                <a:latin typeface="Helvetica" pitchFamily="34" charset="0"/>
                <a:sym typeface="Helvetica" pitchFamily="34" charset="0"/>
              </a:rPr>
              <a:t>др</a:t>
            </a:r>
            <a:endParaRPr kumimoji="0" lang="ru-RU" sz="4000" dirty="0" smtClean="0">
              <a:latin typeface="Helvetica" pitchFamily="34" charset="0"/>
              <a:sym typeface="Helvetica" pitchFamily="34" charset="0"/>
            </a:endParaRPr>
          </a:p>
          <a:p>
            <a:pPr marL="477838" indent="-477838" defTabSz="649288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</a:pPr>
            <a:r>
              <a:rPr kumimoji="0" lang="ru-RU" sz="4000" b="1" dirty="0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>Насколько характеристики технологических укладов </a:t>
            </a:r>
            <a:r>
              <a:rPr kumimoji="0" lang="ru-RU" sz="4000" b="1" dirty="0" err="1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>коррелируют</a:t>
            </a:r>
            <a:r>
              <a:rPr kumimoji="0" lang="ru-RU" sz="4000" b="1" dirty="0" smtClean="0">
                <a:solidFill>
                  <a:srgbClr val="FF0000"/>
                </a:solidFill>
                <a:latin typeface="Helvetica" pitchFamily="34" charset="0"/>
                <a:sym typeface="Helvetica" pitchFamily="34" charset="0"/>
              </a:rPr>
              <a:t> с направлениями модернизации образования?</a:t>
            </a:r>
          </a:p>
        </p:txBody>
      </p:sp>
      <p:sp>
        <p:nvSpPr>
          <p:cNvPr id="8195" name="Rectangle 3"/>
          <p:cNvSpPr>
            <a:spLocks/>
          </p:cNvSpPr>
          <p:nvPr/>
        </p:nvSpPr>
        <p:spPr bwMode="auto">
          <a:xfrm>
            <a:off x="649288" y="8718550"/>
            <a:ext cx="30353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l"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Институт проблем образовательной политики "Эврика" www.eurekanet.ru</a:t>
            </a:r>
            <a:endParaRPr lang="ru-RU"/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4441825" y="8972550"/>
            <a:ext cx="41195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defTabSz="649288"/>
            <a:r>
              <a:rPr lang="ru-RU" sz="1700">
                <a:solidFill>
                  <a:srgbClr val="888888"/>
                </a:solidFill>
                <a:latin typeface="Helvetica" pitchFamily="34" charset="0"/>
                <a:sym typeface="Helvetica" pitchFamily="34" charset="0"/>
              </a:rPr>
              <a:t>Адамский А.И., aadamsky@eurekanet.ru</a:t>
            </a:r>
            <a:endParaRPr lang="ru-RU"/>
          </a:p>
        </p:txBody>
      </p:sp>
      <p:sp>
        <p:nvSpPr>
          <p:cNvPr id="8197" name="Rectangle 5"/>
          <p:cNvSpPr>
            <a:spLocks/>
          </p:cNvSpPr>
          <p:nvPr/>
        </p:nvSpPr>
        <p:spPr bwMode="auto">
          <a:xfrm>
            <a:off x="9318625" y="9039225"/>
            <a:ext cx="30353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 anchor="ctr"/>
          <a:lstStyle/>
          <a:p>
            <a:pPr algn="r" defTabSz="649288">
              <a:defRPr/>
            </a:pPr>
            <a:r>
              <a:rPr lang="ru-RU" sz="1700">
                <a:solidFill>
                  <a:srgbClr val="888888"/>
                </a:solidFill>
                <a:latin typeface="Helvetica" charset="0"/>
                <a:cs typeface="Helvetica" charset="0"/>
                <a:sym typeface="Helvetica" charset="0"/>
              </a:rPr>
              <a:t>5</a:t>
            </a:r>
            <a:endParaRPr lang="ru-RU">
              <a:latin typeface="Helvetica Light" charset="0"/>
              <a:cs typeface="Helvetica Light" charset="0"/>
              <a:sym typeface="Helvetica Light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/>
            <a:r>
              <a:rPr kumimoji="0" lang="ru-RU" sz="4800" smtClean="0">
                <a:latin typeface="Helvetica" pitchFamily="34" charset="0"/>
                <a:sym typeface="Helvetica" pitchFamily="34" charset="0"/>
              </a:rPr>
              <a:t>Быстрое прото-типирование</a:t>
            </a:r>
            <a:br>
              <a:rPr kumimoji="0" lang="ru-RU" sz="4800" smtClean="0">
                <a:latin typeface="Helvetica" pitchFamily="34" charset="0"/>
                <a:sym typeface="Helvetica" pitchFamily="34" charset="0"/>
              </a:rPr>
            </a:br>
            <a:r>
              <a:rPr kumimoji="0" lang="ru-RU" sz="4800" smtClean="0">
                <a:latin typeface="Helvetica" pitchFamily="34" charset="0"/>
                <a:sym typeface="Helvetica" pitchFamily="34" charset="0"/>
              </a:rPr>
              <a:t>3D-печать</a:t>
            </a:r>
            <a:endParaRPr kumimoji="0" lang="ru-RU" smtClean="0"/>
          </a:p>
        </p:txBody>
      </p:sp>
      <p:pic>
        <p:nvPicPr>
          <p:cNvPr id="9218" name="Picture 2" descr="imag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25" y="2274888"/>
            <a:ext cx="9504363" cy="64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/>
            <a:r>
              <a:rPr kumimoji="0" lang="ru-RU" sz="4500" smtClean="0">
                <a:latin typeface="Helvetica" pitchFamily="34" charset="0"/>
                <a:sym typeface="Helvetica" pitchFamily="34" charset="0"/>
              </a:rPr>
              <a:t>Персонализированные продукты и модели </a:t>
            </a:r>
            <a:endParaRPr kumimoji="0" lang="ru-RU" smtClean="0"/>
          </a:p>
        </p:txBody>
      </p:sp>
      <p:pic>
        <p:nvPicPr>
          <p:cNvPr id="10242" name="Picture 2" descr="im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3049588"/>
            <a:ext cx="11704637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Helvetica Light"/>
        <a:ea typeface="Arial"/>
        <a:cs typeface="Helvetica Light"/>
      </a:majorFont>
      <a:minorFont>
        <a:latin typeface="Helvetica Light"/>
        <a:ea typeface="Arial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Arial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Arial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1169</Words>
  <Application>Microsoft Macintosh PowerPoint</Application>
  <PresentationFormat>Произвольный</PresentationFormat>
  <Paragraphs>123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Северо-Восточное управление министерства образования и науки  Самарской области</vt:lpstr>
      <vt:lpstr>«Продолжающаяся работа по оснащению школ компьютерами, повышению квалификации учителей, разработке информационно-управляющих систем для нужд образования, подготовке ЦОР и т.п. становится положительным фоном, на котором вырисовываются ключевые направления перемен. Эти перемены обеспечат, наконец, прорыв в повышении  результативности учебной работы школьников,  изменении отношения общества к школе».   Асмолов А.Г., Семенов А.Л., Уваров А.Ю.  «Российская школа и новые информационные технологии: взгляд в следующее десятилетие», 2010 г.</vt:lpstr>
      <vt:lpstr>«Стратегия развития системы образования: цели и институты » </vt:lpstr>
      <vt:lpstr>Цели модернизации образования – вне системы образования</vt:lpstr>
      <vt:lpstr>Технологические уклады (Н.Кондратьев) и педагогика</vt:lpstr>
      <vt:lpstr>Технологические уклады и педагогика</vt:lpstr>
      <vt:lpstr>Пятый уклад</vt:lpstr>
      <vt:lpstr>Быстрое прото-типирование 3D-печать</vt:lpstr>
      <vt:lpstr>Персонализированные продукты и модели </vt:lpstr>
      <vt:lpstr>Направления применения 3D-печати</vt:lpstr>
      <vt:lpstr>Кол-во персональных компьютеров  на человека (США)</vt:lpstr>
      <vt:lpstr>Персональный 3D-принтер, 2040 год</vt:lpstr>
      <vt:lpstr>Рынок дизайн-моделей продуктов</vt:lpstr>
      <vt:lpstr>Образовательные и технологические инновации</vt:lpstr>
      <vt:lpstr>Умное общество</vt:lpstr>
      <vt:lpstr>Институциональная образовательная политика </vt:lpstr>
      <vt:lpstr>Институциональная образовательная политика</vt:lpstr>
      <vt:lpstr>Институциональная образовательная политика</vt:lpstr>
      <vt:lpstr>Институты и стимулы образования</vt:lpstr>
      <vt:lpstr>Критерии для признания школы передовым учреждением в области информатизации</vt:lpstr>
      <vt:lpstr>Критерии для признания школы передовым учреждением в области информатизации</vt:lpstr>
      <vt:lpstr>В условиях реализации ФГОС представление об информатизации  как о внедрении ИКТ в учебный процесс должно смениться представлением о том, что она направлена на решение задачи индивидуализации образовательного процесса!</vt:lpstr>
      <vt:lpstr>СИСТЕМА ОБРАЗОВАНИЯ  ПРИЗВАНА ГОТОВИТЬ  К ЭФФЕКТИВНОЙ ДЕЯТЕЛЬНОСТИ В НЕПРОГНОЗИРУЕМЫХ УСЛОВИЯХ НОВОЕ ПОКОЛЕНИЕ И КОРРЕКТИРОВАТЬ СПОСОБЫ ДЕЯТЕЛЬНОСТИ ДЕЙСТВУЮЩЕГО </vt:lpstr>
      <vt:lpstr>Участникам окружной Конференции «Формирование ИКТ-компетентности педагогов» 2014 г. рекомендуем принять участие в следующих мероприятиях:    1.  ФГБОУ ВПО "Поволжская государственная социально-гуманитарная академия" (ПГСГА) и Программа Intel "Обучение для будущего" в России приглашают принять участие в Международной научно-практической заочной конференции "Дидактика XXI века: инновационные аспекты использования ИКТ в образовании", которая пройдет 19 мая 2014 г. в городе Самара.  Для участия в конференции до 19 апреля 2014 г. включительно необходимо подать заявку и предоставить доклады.  Сайт конференции: http://didaktika.org/2014/.    2.  Международный конкурс «Информационно-коммуникационные технологии (ИКТ) в дошкольном образовании – 2014»   http://sdo-journal.ru/konkurs/deistvkonk/ikt2014.html  </vt:lpstr>
      <vt:lpstr>Благодарю за внимание!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«Стратегия развития системы образования: цели и институты » </dc:title>
  <cp:lastModifiedBy>Admin</cp:lastModifiedBy>
  <cp:revision>20</cp:revision>
  <dcterms:modified xsi:type="dcterms:W3CDTF">2014-04-07T07:57:16Z</dcterms:modified>
</cp:coreProperties>
</file>