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8" r:id="rId3"/>
    <p:sldId id="259" r:id="rId4"/>
    <p:sldId id="260"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26.05.2014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t>26.05.2014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1820206"/>
            <a:ext cx="7772400" cy="2760922"/>
          </a:xfrm>
        </p:spPr>
        <p:txBody>
          <a:bodyPr>
            <a:noAutofit/>
          </a:bodyPr>
          <a:lstStyle/>
          <a:p>
            <a:pPr algn="ctr"/>
            <a:r>
              <a:rPr lang="ru-RU" sz="3200" dirty="0" smtClean="0"/>
              <a:t>Составление индивидуальных программ развития для дошкольников с особыми образовательными потребностями</a:t>
            </a:r>
            <a:endParaRPr lang="ru-RU" sz="3200" dirty="0"/>
          </a:p>
        </p:txBody>
      </p:sp>
      <p:sp>
        <p:nvSpPr>
          <p:cNvPr id="3" name="Подзаголовок 2"/>
          <p:cNvSpPr>
            <a:spLocks noGrp="1"/>
          </p:cNvSpPr>
          <p:nvPr>
            <p:ph type="subTitle" idx="1"/>
          </p:nvPr>
        </p:nvSpPr>
        <p:spPr>
          <a:xfrm>
            <a:off x="722376" y="4941168"/>
            <a:ext cx="7772400" cy="792088"/>
          </a:xfrm>
        </p:spPr>
        <p:txBody>
          <a:bodyPr/>
          <a:lstStyle/>
          <a:p>
            <a:r>
              <a:rPr lang="ru-RU" dirty="0" smtClean="0"/>
              <a:t>По материалам </a:t>
            </a:r>
            <a:r>
              <a:rPr lang="ru-RU" dirty="0" err="1" smtClean="0"/>
              <a:t>Стожаровой</a:t>
            </a:r>
            <a:r>
              <a:rPr lang="ru-RU" dirty="0" smtClean="0"/>
              <a:t> М.Ю., Сычевой Е.А. </a:t>
            </a:r>
            <a:endParaRPr lang="ru-RU" dirty="0"/>
          </a:p>
        </p:txBody>
      </p:sp>
    </p:spTree>
    <p:extLst>
      <p:ext uri="{BB962C8B-B14F-4D97-AF65-F5344CB8AC3E}">
        <p14:creationId xmlns:p14="http://schemas.microsoft.com/office/powerpoint/2010/main" val="356716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32656"/>
            <a:ext cx="8183880" cy="1224136"/>
          </a:xfrm>
        </p:spPr>
        <p:txBody>
          <a:bodyPr>
            <a:normAutofit/>
          </a:bodyPr>
          <a:lstStyle/>
          <a:p>
            <a:r>
              <a:rPr lang="ru-RU" dirty="0"/>
              <a:t>Р</a:t>
            </a:r>
            <a:r>
              <a:rPr lang="ru-RU" dirty="0" smtClean="0"/>
              <a:t>азработка индивидуальной программы развития ребенка</a:t>
            </a:r>
            <a:endParaRPr lang="ru-RU" dirty="0"/>
          </a:p>
        </p:txBody>
      </p:sp>
      <p:sp>
        <p:nvSpPr>
          <p:cNvPr id="3" name="Объект 2"/>
          <p:cNvSpPr>
            <a:spLocks noGrp="1"/>
          </p:cNvSpPr>
          <p:nvPr>
            <p:ph idx="1"/>
          </p:nvPr>
        </p:nvSpPr>
        <p:spPr>
          <a:xfrm>
            <a:off x="502920" y="2204864"/>
            <a:ext cx="8183880" cy="2513440"/>
          </a:xfrm>
        </p:spPr>
        <p:txBody>
          <a:bodyPr/>
          <a:lstStyle/>
          <a:p>
            <a:r>
              <a:rPr lang="ru-RU" dirty="0" smtClean="0"/>
              <a:t>1. Подготовительный</a:t>
            </a:r>
          </a:p>
          <a:p>
            <a:r>
              <a:rPr lang="ru-RU" dirty="0"/>
              <a:t>2. Работа над содержанием </a:t>
            </a:r>
            <a:r>
              <a:rPr lang="ru-RU" dirty="0" smtClean="0"/>
              <a:t>программы</a:t>
            </a:r>
          </a:p>
          <a:p>
            <a:r>
              <a:rPr lang="ru-RU" dirty="0"/>
              <a:t>3. Подготовка к реализации </a:t>
            </a:r>
            <a:r>
              <a:rPr lang="ru-RU" dirty="0" smtClean="0"/>
              <a:t>программы</a:t>
            </a:r>
          </a:p>
          <a:p>
            <a:endParaRPr lang="ru-RU" dirty="0"/>
          </a:p>
        </p:txBody>
      </p:sp>
    </p:spTree>
    <p:extLst>
      <p:ext uri="{BB962C8B-B14F-4D97-AF65-F5344CB8AC3E}">
        <p14:creationId xmlns:p14="http://schemas.microsoft.com/office/powerpoint/2010/main" val="106569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32656"/>
            <a:ext cx="8183880" cy="1008112"/>
          </a:xfrm>
        </p:spPr>
        <p:txBody>
          <a:bodyPr>
            <a:normAutofit/>
          </a:bodyPr>
          <a:lstStyle/>
          <a:p>
            <a:r>
              <a:rPr lang="ru-RU" dirty="0"/>
              <a:t>Подготовительный этап</a:t>
            </a:r>
          </a:p>
        </p:txBody>
      </p:sp>
      <p:sp>
        <p:nvSpPr>
          <p:cNvPr id="3" name="Объект 2"/>
          <p:cNvSpPr>
            <a:spLocks noGrp="1"/>
          </p:cNvSpPr>
          <p:nvPr>
            <p:ph idx="1"/>
          </p:nvPr>
        </p:nvSpPr>
        <p:spPr>
          <a:xfrm>
            <a:off x="502920" y="1700808"/>
            <a:ext cx="8183880" cy="4320480"/>
          </a:xfrm>
        </p:spPr>
        <p:txBody>
          <a:bodyPr>
            <a:normAutofit fontScale="77500" lnSpcReduction="20000"/>
          </a:bodyPr>
          <a:lstStyle/>
          <a:p>
            <a:r>
              <a:rPr lang="ru-RU" dirty="0"/>
              <a:t>1.1 Прежде всего, необходимо определить и как можно более четко сформулировать основные цели индивидуальной программы для данного ребенка.  Индивидуальное </a:t>
            </a:r>
            <a:r>
              <a:rPr lang="ru-RU" dirty="0" smtClean="0"/>
              <a:t>развитие ребенка  </a:t>
            </a:r>
            <a:r>
              <a:rPr lang="ru-RU" dirty="0"/>
              <a:t>и в ДОУ, и в семье  может преследовать различные цели, которые можно подразделить на два больших блока:  </a:t>
            </a:r>
            <a:endParaRPr lang="ru-RU" dirty="0" smtClean="0"/>
          </a:p>
          <a:p>
            <a:r>
              <a:rPr lang="ru-RU" dirty="0" smtClean="0"/>
              <a:t>- </a:t>
            </a:r>
            <a:r>
              <a:rPr lang="ru-RU" dirty="0"/>
              <a:t>цели, связанные собственно с обучением, формированием у ребенка новых знаний, умений, навыков; </a:t>
            </a:r>
            <a:endParaRPr lang="ru-RU" dirty="0" smtClean="0"/>
          </a:p>
          <a:p>
            <a:r>
              <a:rPr lang="ru-RU" dirty="0" smtClean="0"/>
              <a:t>- </a:t>
            </a:r>
            <a:r>
              <a:rPr lang="ru-RU" dirty="0"/>
              <a:t>цели, связанные с личностным развитием ребенка, в том числе с формированием его познавательной активности, сохранением  физического и психологического здоровья, повышением адаптационных возможностей. </a:t>
            </a:r>
          </a:p>
        </p:txBody>
      </p:sp>
    </p:spTree>
    <p:extLst>
      <p:ext uri="{BB962C8B-B14F-4D97-AF65-F5344CB8AC3E}">
        <p14:creationId xmlns:p14="http://schemas.microsoft.com/office/powerpoint/2010/main" val="298191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1.2   В зависимости от поставленных целей, продумайте диагностические процедуры, которые помогут вам и составить программу, и отследить полученные результаты. Разрабатывая программу </a:t>
            </a:r>
            <a:r>
              <a:rPr lang="ru-RU" dirty="0" smtClean="0"/>
              <a:t>необходимо </a:t>
            </a:r>
            <a:r>
              <a:rPr lang="ru-RU" dirty="0"/>
              <a:t>опираться не только на диагностику уровня развития познавательных способностей ребенка,  его знаний по выбранному направлению </a:t>
            </a:r>
            <a:r>
              <a:rPr lang="ru-RU" dirty="0" smtClean="0"/>
              <a:t>работы.  </a:t>
            </a:r>
            <a:r>
              <a:rPr lang="ru-RU" dirty="0"/>
              <a:t>Необходимо выявить основные личностные особенности ребенка, по мере возможности изучить ситуацию в семье и учесть их уже при постановке целей. Также очень важно учесть интересы и склонности ребенка и подбирать материал, разрабатывать задания, проблемно-практические ситуации, сказки  опираясь на эти сведения – на то, что заинтересует самого ребенка. </a:t>
            </a:r>
          </a:p>
        </p:txBody>
      </p:sp>
    </p:spTree>
    <p:extLst>
      <p:ext uri="{BB962C8B-B14F-4D97-AF65-F5344CB8AC3E}">
        <p14:creationId xmlns:p14="http://schemas.microsoft.com/office/powerpoint/2010/main" val="315714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a:t>1.3.   Определите круг программ и методических рекомендаций, на которые вы будете опираться при построении программы индивидуального </a:t>
            </a:r>
            <a:r>
              <a:rPr lang="ru-RU" dirty="0" smtClean="0"/>
              <a:t>развития.  </a:t>
            </a:r>
            <a:r>
              <a:rPr lang="ru-RU" dirty="0"/>
              <a:t>В каждой программе естественно будут и ваши авторские наработки, тем не менее, разрабатывать индивидуальные программы на группу детей без опоры на уже существующие (и близкие по целям) программы представляется нерациональным. Таких опорных программ не должно быть много, достаточно одной, максимум двух. Заметим, что такой опорной программой может стать и ваша собственная, написанная ранее. </a:t>
            </a:r>
          </a:p>
        </p:txBody>
      </p:sp>
    </p:spTree>
    <p:extLst>
      <p:ext uri="{BB962C8B-B14F-4D97-AF65-F5344CB8AC3E}">
        <p14:creationId xmlns:p14="http://schemas.microsoft.com/office/powerpoint/2010/main" val="3965368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1.4.   Сравните основные задачи и содержание опорной программы с вашими задачами и данными диагностики и определите, какую ее часть можно использовать без изменений, какую необходимо доработать,  и какая часть должна быть разработана вами полностью, то есть выделите то, чего нет в исходном варианте.  </a:t>
            </a:r>
            <a:endParaRPr lang="ru-RU" dirty="0" smtClean="0"/>
          </a:p>
          <a:p>
            <a:r>
              <a:rPr lang="ru-RU" dirty="0" smtClean="0"/>
              <a:t>1.5</a:t>
            </a:r>
            <a:r>
              <a:rPr lang="ru-RU" dirty="0"/>
              <a:t>.  Если у вас нет опыта работы по составлению подобных программ, ознакомьтесь с общими требованиями и методикой работы над авторскими программами, изложенными в литературе. </a:t>
            </a:r>
          </a:p>
        </p:txBody>
      </p:sp>
    </p:spTree>
    <p:extLst>
      <p:ext uri="{BB962C8B-B14F-4D97-AF65-F5344CB8AC3E}">
        <p14:creationId xmlns:p14="http://schemas.microsoft.com/office/powerpoint/2010/main" val="355351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04664"/>
            <a:ext cx="8183880" cy="864096"/>
          </a:xfrm>
        </p:spPr>
        <p:txBody>
          <a:bodyPr>
            <a:normAutofit fontScale="90000"/>
          </a:bodyPr>
          <a:lstStyle/>
          <a:p>
            <a:r>
              <a:rPr lang="ru-RU" dirty="0"/>
              <a:t>Работа над содержанием </a:t>
            </a:r>
            <a:r>
              <a:rPr lang="ru-RU" dirty="0" smtClean="0"/>
              <a:t>программы</a:t>
            </a:r>
            <a:endParaRPr lang="ru-RU" dirty="0"/>
          </a:p>
        </p:txBody>
      </p:sp>
      <p:sp>
        <p:nvSpPr>
          <p:cNvPr id="3" name="Объект 2"/>
          <p:cNvSpPr>
            <a:spLocks noGrp="1"/>
          </p:cNvSpPr>
          <p:nvPr>
            <p:ph idx="1"/>
          </p:nvPr>
        </p:nvSpPr>
        <p:spPr>
          <a:xfrm>
            <a:off x="502920" y="1484784"/>
            <a:ext cx="8183880" cy="3233520"/>
          </a:xfrm>
        </p:spPr>
        <p:txBody>
          <a:bodyPr>
            <a:normAutofit fontScale="55000" lnSpcReduction="20000"/>
          </a:bodyPr>
          <a:lstStyle/>
          <a:p>
            <a:r>
              <a:rPr lang="ru-RU" dirty="0"/>
              <a:t>2.1. Сначала необходимо разработать общую структуру программы (составить нечто вроде подробного оглавления). </a:t>
            </a:r>
            <a:endParaRPr lang="ru-RU" dirty="0" smtClean="0"/>
          </a:p>
          <a:p>
            <a:r>
              <a:rPr lang="ru-RU" dirty="0" smtClean="0"/>
              <a:t>2.2</a:t>
            </a:r>
            <a:r>
              <a:rPr lang="ru-RU" dirty="0"/>
              <a:t>.  Определите структуру занятия: вводная, основная части, динамические паузы и т.д. Учитывайте эту структуру при разработке каждого занятия.  </a:t>
            </a:r>
            <a:endParaRPr lang="ru-RU" dirty="0" smtClean="0"/>
          </a:p>
          <a:p>
            <a:r>
              <a:rPr lang="ru-RU" dirty="0" smtClean="0"/>
              <a:t>2.3</a:t>
            </a:r>
            <a:r>
              <a:rPr lang="ru-RU" dirty="0"/>
              <a:t>. Приступайте к разработке первого занятия. Сформулируйте основную цель данного занятия. При постановке цели конкретного занятия всегда помните о тех основных задачах, которые вы наметили, но для одного занятия ставятся одна, максимум две из каждого блока. </a:t>
            </a:r>
            <a:endParaRPr lang="ru-RU" dirty="0" smtClean="0"/>
          </a:p>
          <a:p>
            <a:r>
              <a:rPr lang="ru-RU" dirty="0" smtClean="0"/>
              <a:t>2.4</a:t>
            </a:r>
            <a:r>
              <a:rPr lang="ru-RU" dirty="0"/>
              <a:t>. Подберите материал и выстройте его в логике и последовательности работы над ним.  Для удобства подготовки к занятию рекомендуется отдельно выделить наглядные пособия и другие материалы, необходимые для данного занятия. </a:t>
            </a:r>
          </a:p>
        </p:txBody>
      </p:sp>
    </p:spTree>
    <p:extLst>
      <p:ext uri="{BB962C8B-B14F-4D97-AF65-F5344CB8AC3E}">
        <p14:creationId xmlns:p14="http://schemas.microsoft.com/office/powerpoint/2010/main" val="396171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976664"/>
          </a:xfrm>
        </p:spPr>
        <p:txBody>
          <a:bodyPr>
            <a:normAutofit fontScale="62500" lnSpcReduction="20000"/>
          </a:bodyPr>
          <a:lstStyle/>
          <a:p>
            <a:r>
              <a:rPr lang="ru-RU" dirty="0"/>
              <a:t>2.5. Разрабатывая содержание занятия учитывайте затраты времени, необходимые на каждое задание, пусть даже индивидуальный темп работы ребенка не позволит вам точно их предсказать. Помните: несмотря на то, что это по большей части индивидуальная работа, вы должны придерживаться временных рамок, принятых для занятия с детьми данного возраста. </a:t>
            </a:r>
            <a:endParaRPr lang="ru-RU" dirty="0" smtClean="0"/>
          </a:p>
          <a:p>
            <a:r>
              <a:rPr lang="ru-RU" dirty="0" smtClean="0"/>
              <a:t>2.6</a:t>
            </a:r>
            <a:r>
              <a:rPr lang="ru-RU" dirty="0"/>
              <a:t>.   Заканчивая тот или иной блок, определите какие знания, умения и навыки ребенок должен приобрести к этому моменту.  Продумайте также вопросы, задания, иные диагностические процедуры или признаки, позволяющие судить о достижении поставленных целей.  </a:t>
            </a:r>
            <a:endParaRPr lang="ru-RU" dirty="0" smtClean="0"/>
          </a:p>
          <a:p>
            <a:r>
              <a:rPr lang="ru-RU" dirty="0" smtClean="0"/>
              <a:t>2.7</a:t>
            </a:r>
            <a:r>
              <a:rPr lang="ru-RU" dirty="0"/>
              <a:t>. Постарайтесь разнообразить формы и методы работы. Ищите новое для вас. Придумывайте новое! Для развития познавательных способностей используйте игровые проблемно-практические ситуации, обучающие сказки, ребусы, кроссворды, головоломки, загадки.  </a:t>
            </a:r>
            <a:endParaRPr lang="ru-RU" dirty="0" smtClean="0"/>
          </a:p>
          <a:p>
            <a:r>
              <a:rPr lang="ru-RU" dirty="0" smtClean="0"/>
              <a:t>2.8</a:t>
            </a:r>
            <a:r>
              <a:rPr lang="ru-RU" dirty="0"/>
              <a:t>. Наработка методического сопровождения. Разрабатывая программу желательно собрать и систематизировать используемые материалы. Оформив встреченные в литературе и ваши авторские методические приемы в виде картотек, </a:t>
            </a:r>
            <a:r>
              <a:rPr lang="ru-RU" dirty="0" err="1"/>
              <a:t>тестотек</a:t>
            </a:r>
            <a:r>
              <a:rPr lang="ru-RU" dirty="0"/>
              <a:t> и т.п., вы создадите себе базу, которая снизит затраты времени и сил на подобную работу в дальнейшем </a:t>
            </a:r>
          </a:p>
        </p:txBody>
      </p:sp>
    </p:spTree>
    <p:extLst>
      <p:ext uri="{BB962C8B-B14F-4D97-AF65-F5344CB8AC3E}">
        <p14:creationId xmlns:p14="http://schemas.microsoft.com/office/powerpoint/2010/main" val="130533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385112"/>
          </a:xfrm>
        </p:spPr>
        <p:txBody>
          <a:bodyPr>
            <a:normAutofit fontScale="90000"/>
          </a:bodyPr>
          <a:lstStyle/>
          <a:p>
            <a:r>
              <a:rPr lang="ru-RU" dirty="0"/>
              <a:t>Подготовка к реализации </a:t>
            </a:r>
            <a:r>
              <a:rPr lang="ru-RU" dirty="0" smtClean="0"/>
              <a:t>программы </a:t>
            </a:r>
            <a:endParaRPr lang="ru-RU" dirty="0"/>
          </a:p>
        </p:txBody>
      </p:sp>
      <p:sp>
        <p:nvSpPr>
          <p:cNvPr id="3" name="Объект 2"/>
          <p:cNvSpPr>
            <a:spLocks noGrp="1"/>
          </p:cNvSpPr>
          <p:nvPr>
            <p:ph idx="1"/>
          </p:nvPr>
        </p:nvSpPr>
        <p:spPr>
          <a:xfrm>
            <a:off x="457200" y="1600200"/>
            <a:ext cx="8229600" cy="4997152"/>
          </a:xfrm>
        </p:spPr>
        <p:txBody>
          <a:bodyPr>
            <a:normAutofit fontScale="70000" lnSpcReduction="20000"/>
          </a:bodyPr>
          <a:lstStyle/>
          <a:p>
            <a:r>
              <a:rPr lang="ru-RU" dirty="0"/>
              <a:t>3.1.  Определите круг лиц, которые работают с ребенком и подумайте над тем, как они могут повлиять на реализацию вашей программы и достижение поставленных целей. Проконсультируйтесь со специалистами ДОУ, обсудите с ними вашу программу, ее цели, способы достижения. Скоординируйте с ними свою работу с данным ребенком.  </a:t>
            </a:r>
            <a:endParaRPr lang="ru-RU" dirty="0" smtClean="0"/>
          </a:p>
          <a:p>
            <a:r>
              <a:rPr lang="ru-RU" dirty="0" smtClean="0"/>
              <a:t>3.2</a:t>
            </a:r>
            <a:r>
              <a:rPr lang="ru-RU" dirty="0"/>
              <a:t>. Помните, что очень многое вам может принести работа с родителями ребенка. Продумайте “домашние задания” (игры, упражнения), которыми  родители и ребенок могут заняться в свободное время. Учтите при этом то, насколько склонны родители прислушиваться к рекомендациям. Помните, чем более увлекательны предложенные игры, чем меньше они требуют подготовительной работы, тем больше вероятность их выполнения. На базе детского сада можно организовать игротеку, которой могут воспользоваться родители: взять домой понравившуюся или рекомендованную игру, инструкцию по ее проведению и поиграть дома. </a:t>
            </a:r>
          </a:p>
        </p:txBody>
      </p:sp>
    </p:spTree>
    <p:extLst>
      <p:ext uri="{BB962C8B-B14F-4D97-AF65-F5344CB8AC3E}">
        <p14:creationId xmlns:p14="http://schemas.microsoft.com/office/powerpoint/2010/main" val="405833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a:t>3.3. Продумайте, где и в какой форме вы будете фиксировать результаты работы. Это может быть карта индивидуального развития ребенка, дневник наблюдения и т.д. Насколько формализован будет этот документ, зависит только от вас. Многое могут дать замечания, сделанные в свободной форме – наблюдения, идеи, гипотезы, а также замечания о ходе занятий, результативности тех или иных приемов работы. В такой карте может быть отражена не только ваша работа с ребенком, но и других воспитателей и специалистов – отметки о проведении индивидуальных занятий, результаты диагностики. </a:t>
            </a:r>
          </a:p>
        </p:txBody>
      </p:sp>
    </p:spTree>
    <p:extLst>
      <p:ext uri="{BB962C8B-B14F-4D97-AF65-F5344CB8AC3E}">
        <p14:creationId xmlns:p14="http://schemas.microsoft.com/office/powerpoint/2010/main" val="71208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a:t>3.4. Определите, кто будет иметь доступ к данному документу. Не рекомендуется разрешать свободный доступ к нему родителей ребенка – вы можете столкнуться с непониманием и претензиями. Но родители должны иметь возможность получить индивидуальную консультацию педагога или </a:t>
            </a:r>
            <a:r>
              <a:rPr lang="ru-RU" dirty="0" smtClean="0"/>
              <a:t>специалиста, </a:t>
            </a:r>
            <a:r>
              <a:rPr lang="ru-RU" dirty="0"/>
              <a:t>ведущего работу с ребенком по любому интересующему их вопросу.  Получить консультацию, но не смотреть на подозрительные значки  и цифры.  К тому же в случае, если доступ к карте разрешен родителям ребенка в ней вряд ли можно будет отразить сведения о семейной, тем более сложной, ситуации. </a:t>
            </a:r>
          </a:p>
        </p:txBody>
      </p:sp>
    </p:spTree>
    <p:extLst>
      <p:ext uri="{BB962C8B-B14F-4D97-AF65-F5344CB8AC3E}">
        <p14:creationId xmlns:p14="http://schemas.microsoft.com/office/powerpoint/2010/main" val="9332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611188" y="404813"/>
            <a:ext cx="8137525"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ru-RU" altLang="ru-RU"/>
          </a:p>
          <a:p>
            <a:r>
              <a:rPr lang="ru-RU" altLang="ru-RU" sz="2000" b="1">
                <a:latin typeface="Times New Roman" pitchFamily="18" charset="0"/>
              </a:rPr>
              <a:t>Дети с особыми образовательными потребностями – это:</a:t>
            </a:r>
            <a:endParaRPr lang="ru-RU" altLang="ru-RU" sz="2000" i="1">
              <a:latin typeface="Times New Roman" pitchFamily="18" charset="0"/>
            </a:endParaRPr>
          </a:p>
        </p:txBody>
      </p:sp>
      <p:graphicFrame>
        <p:nvGraphicFramePr>
          <p:cNvPr id="3107" name="Group 35"/>
          <p:cNvGraphicFramePr>
            <a:graphicFrameLocks noGrp="1"/>
          </p:cNvGraphicFramePr>
          <p:nvPr/>
        </p:nvGraphicFramePr>
        <p:xfrm>
          <a:off x="611188" y="1268413"/>
          <a:ext cx="8208962" cy="1728788"/>
        </p:xfrm>
        <a:graphic>
          <a:graphicData uri="http://schemas.openxmlformats.org/drawingml/2006/table">
            <a:tbl>
              <a:tblPr/>
              <a:tblGrid>
                <a:gridCol w="1641475"/>
                <a:gridCol w="1641475"/>
                <a:gridCol w="1643062"/>
                <a:gridCol w="1641475"/>
                <a:gridCol w="1641475"/>
              </a:tblGrid>
              <a:tr h="17287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0" i="1" u="none" strike="noStrike" cap="none" normalizeH="0" baseline="0" dirty="0" smtClean="0">
                          <a:ln>
                            <a:noFill/>
                          </a:ln>
                          <a:solidFill>
                            <a:schemeClr val="tx1"/>
                          </a:solidFill>
                          <a:effectLst/>
                          <a:latin typeface="Times New Roman" pitchFamily="18" charset="0"/>
                          <a:cs typeface="Times New Roman" pitchFamily="18" charset="0"/>
                        </a:rPr>
                        <a:t>Одаренный ребенок</a:t>
                      </a:r>
                      <a:endParaRPr kumimoji="0" lang="ru-RU" altLang="ru-RU" sz="16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1" u="none" strike="noStrike" cap="none" normalizeH="0" baseline="0" smtClean="0">
                          <a:ln>
                            <a:noFill/>
                          </a:ln>
                          <a:solidFill>
                            <a:schemeClr val="tx1"/>
                          </a:solidFill>
                          <a:effectLst/>
                          <a:latin typeface="Times New Roman" pitchFamily="18" charset="0"/>
                          <a:cs typeface="Times New Roman" pitchFamily="18" charset="0"/>
                        </a:rPr>
                        <a:t>Дети-инвалиды</a:t>
                      </a:r>
                      <a:endParaRPr kumimoji="0" lang="ru-RU" alt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tx1"/>
                          </a:solidFill>
                          <a:effectLst/>
                          <a:latin typeface="Times New Roman" pitchFamily="18" charset="0"/>
                          <a:cs typeface="Times New Roman" pitchFamily="18" charset="0"/>
                        </a:rPr>
                        <a:t>- с сохраненным интеллектом;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smtClean="0">
                          <a:ln>
                            <a:noFill/>
                          </a:ln>
                          <a:solidFill>
                            <a:schemeClr val="tx1"/>
                          </a:solidFill>
                          <a:effectLst/>
                          <a:latin typeface="Times New Roman" pitchFamily="18" charset="0"/>
                          <a:cs typeface="Times New Roman" pitchFamily="18" charset="0"/>
                        </a:rPr>
                        <a:t>- с нарушением интеллекта</a:t>
                      </a:r>
                      <a:endParaRPr kumimoji="0" lang="ru-RU" altLang="ru-RU" sz="16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0" i="1" u="none" strike="noStrike" cap="none" normalizeH="0" baseline="0" smtClean="0">
                          <a:ln>
                            <a:noFill/>
                          </a:ln>
                          <a:solidFill>
                            <a:schemeClr val="tx1"/>
                          </a:solidFill>
                          <a:effectLst/>
                          <a:latin typeface="Times New Roman" pitchFamily="18" charset="0"/>
                          <a:cs typeface="Times New Roman" pitchFamily="18" charset="0"/>
                        </a:rPr>
                        <a:t>Дети с ЗПР</a:t>
                      </a:r>
                      <a:endParaRPr kumimoji="0" lang="ru-RU" altLang="ru-RU" sz="16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0" i="1" u="none" strike="noStrike" cap="none" normalizeH="0" baseline="0" smtClean="0">
                          <a:ln>
                            <a:noFill/>
                          </a:ln>
                          <a:solidFill>
                            <a:schemeClr val="tx1"/>
                          </a:solidFill>
                          <a:effectLst/>
                          <a:latin typeface="Times New Roman" pitchFamily="18" charset="0"/>
                          <a:cs typeface="Times New Roman" pitchFamily="18" charset="0"/>
                        </a:rPr>
                        <a:t>Дети с отклонениями в поведении</a:t>
                      </a:r>
                      <a:endParaRPr kumimoji="0" lang="ru-RU" altLang="ru-RU" sz="16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228600" algn="l"/>
                        </a:tabLst>
                        <a:defRPr sz="2800">
                          <a:solidFill>
                            <a:schemeClr val="tx1"/>
                          </a:solidFill>
                          <a:latin typeface="Arial" charset="0"/>
                        </a:defRPr>
                      </a:lvl1pPr>
                      <a:lvl2pPr marL="742950" indent="-285750">
                        <a:spcBef>
                          <a:spcPct val="20000"/>
                        </a:spcBef>
                        <a:tabLst>
                          <a:tab pos="228600" algn="l"/>
                        </a:tabLst>
                        <a:defRPr sz="2400">
                          <a:solidFill>
                            <a:schemeClr val="tx1"/>
                          </a:solidFill>
                          <a:latin typeface="Arial" charset="0"/>
                        </a:defRPr>
                      </a:lvl2pPr>
                      <a:lvl3pPr marL="1143000" indent="-228600">
                        <a:spcBef>
                          <a:spcPct val="20000"/>
                        </a:spcBef>
                        <a:tabLst>
                          <a:tab pos="228600" algn="l"/>
                        </a:tabLst>
                        <a:defRPr sz="2000">
                          <a:solidFill>
                            <a:schemeClr val="tx1"/>
                          </a:solidFill>
                          <a:latin typeface="Arial" charset="0"/>
                        </a:defRPr>
                      </a:lvl3pPr>
                      <a:lvl4pPr marL="1600200" indent="-228600">
                        <a:spcBef>
                          <a:spcPct val="20000"/>
                        </a:spcBef>
                        <a:tabLst>
                          <a:tab pos="228600" algn="l"/>
                        </a:tabLst>
                        <a:defRPr>
                          <a:solidFill>
                            <a:schemeClr val="tx1"/>
                          </a:solidFill>
                          <a:latin typeface="Arial" charset="0"/>
                        </a:defRPr>
                      </a:lvl4pPr>
                      <a:lvl5pPr marL="2057400" indent="-228600">
                        <a:spcBef>
                          <a:spcPct val="20000"/>
                        </a:spcBef>
                        <a:tabLst>
                          <a:tab pos="228600" algn="l"/>
                        </a:tabLst>
                        <a:defRPr>
                          <a:solidFill>
                            <a:schemeClr val="tx1"/>
                          </a:solidFill>
                          <a:latin typeface="Arial" charset="0"/>
                        </a:defRPr>
                      </a:lvl5pPr>
                      <a:lvl6pPr marL="2514600" indent="-228600" fontAlgn="base">
                        <a:spcBef>
                          <a:spcPct val="20000"/>
                        </a:spcBef>
                        <a:spcAft>
                          <a:spcPct val="0"/>
                        </a:spcAft>
                        <a:tabLst>
                          <a:tab pos="228600" algn="l"/>
                        </a:tabLst>
                        <a:defRPr>
                          <a:solidFill>
                            <a:schemeClr val="tx1"/>
                          </a:solidFill>
                          <a:latin typeface="Arial" charset="0"/>
                        </a:defRPr>
                      </a:lvl6pPr>
                      <a:lvl7pPr marL="2971800" indent="-228600" fontAlgn="base">
                        <a:spcBef>
                          <a:spcPct val="20000"/>
                        </a:spcBef>
                        <a:spcAft>
                          <a:spcPct val="0"/>
                        </a:spcAft>
                        <a:tabLst>
                          <a:tab pos="228600" algn="l"/>
                        </a:tabLst>
                        <a:defRPr>
                          <a:solidFill>
                            <a:schemeClr val="tx1"/>
                          </a:solidFill>
                          <a:latin typeface="Arial" charset="0"/>
                        </a:defRPr>
                      </a:lvl7pPr>
                      <a:lvl8pPr marL="3429000" indent="-228600" fontAlgn="base">
                        <a:spcBef>
                          <a:spcPct val="20000"/>
                        </a:spcBef>
                        <a:spcAft>
                          <a:spcPct val="0"/>
                        </a:spcAft>
                        <a:tabLst>
                          <a:tab pos="228600" algn="l"/>
                        </a:tabLst>
                        <a:defRPr>
                          <a:solidFill>
                            <a:schemeClr val="tx1"/>
                          </a:solidFill>
                          <a:latin typeface="Arial" charset="0"/>
                        </a:defRPr>
                      </a:lvl8pPr>
                      <a:lvl9pPr marL="3886200" indent="-228600" fontAlgn="base">
                        <a:spcBef>
                          <a:spcPct val="20000"/>
                        </a:spcBef>
                        <a:spcAft>
                          <a:spcPct val="0"/>
                        </a:spcAft>
                        <a:tabLst>
                          <a:tab pos="228600" algn="l"/>
                        </a:tabLs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ru-RU" altLang="ru-RU" sz="1600" b="0" i="1" u="none" strike="noStrike" cap="none" normalizeH="0" baseline="0" smtClean="0">
                          <a:ln>
                            <a:noFill/>
                          </a:ln>
                          <a:solidFill>
                            <a:schemeClr val="tx1"/>
                          </a:solidFill>
                          <a:effectLst/>
                          <a:latin typeface="Times New Roman" pitchFamily="18" charset="0"/>
                          <a:cs typeface="Times New Roman" pitchFamily="18" charset="0"/>
                        </a:rPr>
                        <a:t>Часто</a:t>
                      </a:r>
                      <a:endParaRPr kumimoji="0" lang="ru-RU" alt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ru-RU" altLang="ru-RU" sz="1600" b="0" i="1" u="none" strike="noStrike" cap="none" normalizeH="0" baseline="0" smtClean="0">
                          <a:ln>
                            <a:noFill/>
                          </a:ln>
                          <a:solidFill>
                            <a:schemeClr val="tx1"/>
                          </a:solidFill>
                          <a:effectLst/>
                          <a:latin typeface="Times New Roman" pitchFamily="18" charset="0"/>
                          <a:cs typeface="Times New Roman" pitchFamily="18" charset="0"/>
                        </a:rPr>
                        <a:t>болеющие дети</a:t>
                      </a:r>
                      <a:endParaRPr kumimoji="0" lang="ru-RU" altLang="ru-RU" sz="16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073" name="Rectangle 37"/>
          <p:cNvSpPr>
            <a:spLocks noChangeArrowheads="1"/>
          </p:cNvSpPr>
          <p:nvPr/>
        </p:nvSpPr>
        <p:spPr bwMode="auto">
          <a:xfrm>
            <a:off x="611188" y="3284538"/>
            <a:ext cx="8208962"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sz="2000" b="1" dirty="0">
                <a:latin typeface="Times New Roman" pitchFamily="18" charset="0"/>
              </a:rPr>
              <a:t>Ребенок с ООП</a:t>
            </a:r>
            <a:r>
              <a:rPr lang="ru-RU" altLang="ru-RU" sz="2000" dirty="0">
                <a:latin typeface="Times New Roman" pitchFamily="18" charset="0"/>
              </a:rPr>
              <a:t> – это новый термин, который закрепляет смещение акцентов в характеристике этих детей с недостатками, нарушениями, отклонениями от нормы на фиксацию их потребностей в особых условиях и средствах образования.</a:t>
            </a:r>
          </a:p>
          <a:p>
            <a:endParaRPr lang="ru-RU" altLang="ru-RU" dirty="0">
              <a:latin typeface="Times New Roman" pitchFamily="18" charset="0"/>
            </a:endParaRPr>
          </a:p>
          <a:p>
            <a:r>
              <a:rPr lang="ru-RU" altLang="ru-RU" dirty="0">
                <a:latin typeface="Times New Roman" pitchFamily="18" charset="0"/>
              </a:rPr>
              <a:t>Индивидуализация образовательного процесса – это инструмент для </a:t>
            </a:r>
          </a:p>
          <a:p>
            <a:r>
              <a:rPr lang="ru-RU" altLang="ru-RU" dirty="0">
                <a:latin typeface="Times New Roman" pitchFamily="18" charset="0"/>
              </a:rPr>
              <a:t>педагогического сопровождения детей с особыми потребностями (ООП).</a:t>
            </a:r>
          </a:p>
          <a:p>
            <a:endParaRPr lang="ru-RU" altLang="ru-RU" dirty="0"/>
          </a:p>
        </p:txBody>
      </p:sp>
    </p:spTree>
    <p:extLst>
      <p:ext uri="{BB962C8B-B14F-4D97-AF65-F5344CB8AC3E}">
        <p14:creationId xmlns:p14="http://schemas.microsoft.com/office/powerpoint/2010/main" val="921295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120680"/>
          </a:xfrm>
        </p:spPr>
        <p:txBody>
          <a:bodyPr>
            <a:normAutofit fontScale="70000" lnSpcReduction="20000"/>
          </a:bodyPr>
          <a:lstStyle/>
          <a:p>
            <a:r>
              <a:rPr lang="ru-RU" dirty="0"/>
              <a:t>3.5. Прежде чем начать работу по разработанной вами программе вспомните (а лучше сформулируйте и оформите в виде памятки) основные  принципы личностно-ориентированного подхода. </a:t>
            </a:r>
            <a:endParaRPr lang="ru-RU" dirty="0" smtClean="0"/>
          </a:p>
          <a:p>
            <a:r>
              <a:rPr lang="ru-RU" dirty="0" smtClean="0"/>
              <a:t>Составьте </a:t>
            </a:r>
            <a:r>
              <a:rPr lang="ru-RU" dirty="0"/>
              <a:t>свод “правил общения”. Обратите особое внимание на те положения, с которыми вы не согласны или вам не свойственно диктуемое ими поведение. Еще раз обдумайте их и примите решение: придерживаться или нет, если да – напоминайте себе о них, перед началом каждого занятия.   Результат вашей работы – индивидуальная программа </a:t>
            </a:r>
            <a:r>
              <a:rPr lang="ru-RU" dirty="0" smtClean="0"/>
              <a:t>развития ребенка – </a:t>
            </a:r>
            <a:r>
              <a:rPr lang="ru-RU" dirty="0"/>
              <a:t>должна являться опорой, на которой строится ваше общение с ребенком. Она будет меняться в процессе работы. Она и должна меняться, потому что учесть все особенности данного ребенка вы не в силах, как не в силах абсолютно точно предсказать его индивидуальный темп развития.  И то, что реальная работа потребовала изменений в составленной вами программе не означает, что вы сделали ее плохо.  Одним из самых важных моментов является контакт с ребенком, тот уровень общения, которого достигнут взрослый и ребенок, так как строгое формальное следование программе не даст ожидаемых результатов, не заменит ценности живого общения. </a:t>
            </a:r>
          </a:p>
        </p:txBody>
      </p:sp>
    </p:spTree>
    <p:extLst>
      <p:ext uri="{BB962C8B-B14F-4D97-AF65-F5344CB8AC3E}">
        <p14:creationId xmlns:p14="http://schemas.microsoft.com/office/powerpoint/2010/main" val="3436919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В презентации использованы материалы электронного пособия </a:t>
            </a:r>
          </a:p>
          <a:p>
            <a:r>
              <a:rPr lang="ru-RU" dirty="0" err="1" smtClean="0"/>
              <a:t>Стожаровой</a:t>
            </a:r>
            <a:r>
              <a:rPr lang="ru-RU" dirty="0" smtClean="0"/>
              <a:t> М.Ю. «Формирование школьной зрелости дошкольников» , 2011</a:t>
            </a:r>
          </a:p>
          <a:p>
            <a:r>
              <a:rPr lang="ru-RU" dirty="0"/>
              <a:t>а</a:t>
            </a:r>
            <a:r>
              <a:rPr lang="ru-RU" dirty="0" smtClean="0"/>
              <a:t> также разработки Сычевой Е.А., педагога-психолога МБДОУ №87 г. Самара </a:t>
            </a:r>
            <a:endParaRPr lang="ru-RU" dirty="0"/>
          </a:p>
        </p:txBody>
      </p:sp>
    </p:spTree>
    <p:extLst>
      <p:ext uri="{BB962C8B-B14F-4D97-AF65-F5344CB8AC3E}">
        <p14:creationId xmlns:p14="http://schemas.microsoft.com/office/powerpoint/2010/main" val="54680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ChangeArrowheads="1"/>
          </p:cNvSpPr>
          <p:nvPr/>
        </p:nvSpPr>
        <p:spPr bwMode="auto">
          <a:xfrm>
            <a:off x="250825" y="396875"/>
            <a:ext cx="8713788"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ru-RU" altLang="ru-RU" sz="2800">
                <a:latin typeface="Times New Roman" pitchFamily="18" charset="0"/>
              </a:rPr>
              <a:t>«...</a:t>
            </a:r>
            <a:r>
              <a:rPr lang="ru-RU" altLang="ru-RU" sz="2800" b="1">
                <a:latin typeface="Times New Roman" pitchFamily="18" charset="0"/>
              </a:rPr>
              <a:t>Индивидуальная технологическая карта</a:t>
            </a:r>
            <a:r>
              <a:rPr lang="ru-RU" altLang="ru-RU" sz="2800">
                <a:latin typeface="Times New Roman" pitchFamily="18" charset="0"/>
              </a:rPr>
              <a:t> по развитию познавательных процессов</a:t>
            </a:r>
            <a:r>
              <a:rPr lang="ru-RU" altLang="ru-RU" sz="2800" b="1">
                <a:latin typeface="Times New Roman" pitchFamily="18" charset="0"/>
              </a:rPr>
              <a:t> </a:t>
            </a:r>
            <a:r>
              <a:rPr lang="ru-RU" altLang="ru-RU" sz="2800">
                <a:latin typeface="Times New Roman" pitchFamily="18" charset="0"/>
              </a:rPr>
              <a:t>– отражает основные задачи по развитию познавательных процессов и средства их реализации; задания данного блока включаются в индивидуальное занятие в сочетании с заданиями по разделам программы» (М.Ю. Стожарова)</a:t>
            </a:r>
          </a:p>
          <a:p>
            <a:pPr algn="just"/>
            <a:endParaRPr lang="ru-RU" altLang="ru-RU" sz="2800">
              <a:latin typeface="Times New Roman" pitchFamily="18" charset="0"/>
            </a:endParaRPr>
          </a:p>
          <a:p>
            <a:pPr algn="just"/>
            <a:r>
              <a:rPr lang="ru-RU" altLang="ru-RU" sz="2800">
                <a:latin typeface="Times New Roman" pitchFamily="18" charset="0"/>
              </a:rPr>
              <a:t>«</a:t>
            </a:r>
            <a:r>
              <a:rPr lang="ru-RU" altLang="ru-RU" sz="2800" b="1">
                <a:latin typeface="Times New Roman" pitchFamily="18" charset="0"/>
              </a:rPr>
              <a:t>Принцип индивидуальной комфортности и эмоционального благополучия</a:t>
            </a:r>
            <a:r>
              <a:rPr lang="ru-RU" altLang="ru-RU" sz="2800">
                <a:latin typeface="Times New Roman" pitchFamily="18" charset="0"/>
              </a:rPr>
              <a:t> каждого ребенка и взрослого предполагает, что познавательное общение строится при соблюдении партнерства, равноправия между участниками общения на эмоционально положительном фоне» (М.Ю. Стожарова)</a:t>
            </a:r>
          </a:p>
        </p:txBody>
      </p:sp>
    </p:spTree>
    <p:extLst>
      <p:ext uri="{BB962C8B-B14F-4D97-AF65-F5344CB8AC3E}">
        <p14:creationId xmlns:p14="http://schemas.microsoft.com/office/powerpoint/2010/main" val="165153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250825" y="260350"/>
            <a:ext cx="8669338" cy="543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altLang="ru-RU" b="1">
                <a:latin typeface="Times New Roman" pitchFamily="18" charset="0"/>
              </a:rPr>
              <a:t>Организация деятельности с детьми</a:t>
            </a:r>
          </a:p>
          <a:p>
            <a:pPr algn="ctr"/>
            <a:endParaRPr lang="ru-RU" altLang="ru-RU" sz="800" b="1">
              <a:latin typeface="Times New Roman" pitchFamily="18" charset="0"/>
            </a:endParaRPr>
          </a:p>
          <a:p>
            <a:pPr>
              <a:buFontTx/>
              <a:buChar char="•"/>
            </a:pPr>
            <a:r>
              <a:rPr lang="ru-RU" altLang="ru-RU">
                <a:latin typeface="Times New Roman" pitchFamily="18" charset="0"/>
              </a:rPr>
              <a:t>Психологическое сопровождение детей с ООП в процессе детской деятельности, а также на праздниках, во время развлечений и досуга.</a:t>
            </a:r>
          </a:p>
          <a:p>
            <a:pPr>
              <a:buFontTx/>
              <a:buChar char="•"/>
            </a:pPr>
            <a:r>
              <a:rPr lang="ru-RU" altLang="ru-RU">
                <a:latin typeface="Times New Roman" pitchFamily="18" charset="0"/>
              </a:rPr>
              <a:t>Создание эмоционального настроя, повышение внимания детей при выполнении упражнений, игровых заданий и пр.</a:t>
            </a:r>
          </a:p>
          <a:p>
            <a:pPr>
              <a:buFontTx/>
              <a:buChar char="•"/>
            </a:pPr>
            <a:r>
              <a:rPr lang="ru-RU" altLang="ru-RU">
                <a:latin typeface="Times New Roman" pitchFamily="18" charset="0"/>
              </a:rPr>
              <a:t>Совместные мероприятия со старшими дошкольниками с целью развития творческого воображения, фантазии, психологического раскрепощения каждого ребенка.</a:t>
            </a:r>
          </a:p>
          <a:p>
            <a:pPr>
              <a:buFontTx/>
              <a:buChar char="•"/>
            </a:pPr>
            <a:r>
              <a:rPr lang="ru-RU" altLang="ru-RU">
                <a:latin typeface="Times New Roman" pitchFamily="18" charset="0"/>
              </a:rPr>
              <a:t>Формирование у детей волевых качеств (настрой на победу и т.д.).</a:t>
            </a:r>
          </a:p>
          <a:p>
            <a:pPr>
              <a:buFontTx/>
              <a:buChar char="•"/>
            </a:pPr>
            <a:r>
              <a:rPr lang="ru-RU" altLang="ru-RU">
                <a:latin typeface="Times New Roman" pitchFamily="18" charset="0"/>
              </a:rPr>
              <a:t>Помощь в адаптации к новым условиям (спортивные соревнования, конкурсы вне детского сада).</a:t>
            </a:r>
          </a:p>
          <a:p>
            <a:pPr>
              <a:buFontTx/>
              <a:buChar char="•"/>
            </a:pPr>
            <a:r>
              <a:rPr lang="ru-RU" altLang="ru-RU">
                <a:latin typeface="Times New Roman" pitchFamily="18" charset="0"/>
              </a:rPr>
              <a:t>Психопрофилактические мероприятия с целью предупреждения психоэмоционального напряжения у детей (психопрофилактические прогулки,</a:t>
            </a:r>
            <a:r>
              <a:rPr lang="ru-RU" altLang="ru-RU" sz="1600">
                <a:latin typeface="Times New Roman" pitchFamily="18" charset="0"/>
              </a:rPr>
              <a:t> </a:t>
            </a:r>
            <a:r>
              <a:rPr lang="ru-RU" altLang="ru-RU">
                <a:latin typeface="Times New Roman" pitchFamily="18" charset="0"/>
              </a:rPr>
              <a:t>физкультурная терапия, музыкальная терапия и пр.).</a:t>
            </a:r>
          </a:p>
          <a:p>
            <a:pPr>
              <a:buFontTx/>
              <a:buChar char="•"/>
            </a:pPr>
            <a:endParaRPr lang="ru-RU" altLang="ru-RU">
              <a:latin typeface="Times New Roman" pitchFamily="18" charset="0"/>
            </a:endParaRPr>
          </a:p>
          <a:p>
            <a:pPr>
              <a:buFontTx/>
              <a:buChar char="•"/>
            </a:pPr>
            <a:endParaRPr lang="ru-RU" altLang="ru-RU"/>
          </a:p>
          <a:p>
            <a:pPr>
              <a:buFontTx/>
              <a:buChar char="•"/>
            </a:pPr>
            <a:endParaRPr lang="ru-RU" altLang="ru-RU"/>
          </a:p>
          <a:p>
            <a:pPr>
              <a:buFontTx/>
              <a:buChar char="•"/>
            </a:pPr>
            <a:endParaRPr lang="ru-RU" altLang="ru-RU"/>
          </a:p>
          <a:p>
            <a:pPr>
              <a:buFontTx/>
              <a:buChar char="•"/>
            </a:pPr>
            <a:endParaRPr lang="ru-RU" altLang="ru-RU"/>
          </a:p>
        </p:txBody>
      </p:sp>
      <p:pic>
        <p:nvPicPr>
          <p:cNvPr id="20485" name="Picture 4" descr="DSC018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4365625"/>
            <a:ext cx="37338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22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785813"/>
          <a:ext cx="8643938" cy="5900039"/>
        </p:xfrm>
        <a:graphic>
          <a:graphicData uri="http://schemas.openxmlformats.org/drawingml/2006/table">
            <a:tbl>
              <a:tblPr/>
              <a:tblGrid>
                <a:gridCol w="2000250"/>
                <a:gridCol w="2825750"/>
                <a:gridCol w="2017713"/>
                <a:gridCol w="1800225"/>
              </a:tblGrid>
              <a:tr h="219075">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dirty="0" smtClean="0">
                          <a:ln>
                            <a:noFill/>
                          </a:ln>
                          <a:solidFill>
                            <a:schemeClr val="tx1"/>
                          </a:solidFill>
                          <a:effectLst/>
                          <a:latin typeface="Times New Roman" pitchFamily="18" charset="0"/>
                          <a:cs typeface="Times New Roman" pitchFamily="18" charset="0"/>
                        </a:rPr>
                        <a:t>Причины трудностей</a:t>
                      </a:r>
                      <a:endPar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Times New Roman" pitchFamily="18" charset="0"/>
                          <a:cs typeface="Times New Roman" pitchFamily="18" charset="0"/>
                        </a:rPr>
                        <a:t>Работа специалистов</a:t>
                      </a:r>
                      <a:endPar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219075">
                <a:tc vMerge="1">
                  <a:txBody>
                    <a:bodyPr/>
                    <a:lstStyle/>
                    <a:p>
                      <a:endParaRPr lang="ru-RU"/>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Times New Roman" pitchFamily="18" charset="0"/>
                          <a:cs typeface="Times New Roman" pitchFamily="18" charset="0"/>
                        </a:rPr>
                        <a:t>Воспитатель</a:t>
                      </a:r>
                      <a:endPar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Times New Roman" pitchFamily="18" charset="0"/>
                          <a:cs typeface="Times New Roman" pitchFamily="18" charset="0"/>
                        </a:rPr>
                        <a:t>Психолог</a:t>
                      </a:r>
                      <a:endPar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smtClean="0">
                          <a:ln>
                            <a:noFill/>
                          </a:ln>
                          <a:solidFill>
                            <a:schemeClr val="tx1"/>
                          </a:solidFill>
                          <a:effectLst/>
                          <a:latin typeface="Times New Roman" pitchFamily="18" charset="0"/>
                          <a:cs typeface="Times New Roman" pitchFamily="18" charset="0"/>
                        </a:rPr>
                        <a:t>Логопед</a:t>
                      </a:r>
                      <a:endPar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Несформирован-ность произвольного внимания.</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«Срисуй», «Найди похожую фигуру»</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Подвижные игры типа «Съедобное -несъедобное»,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«Если «да» - хлопай, если «нет» - топай».</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«Делай, что я говорю».</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«Найди ошибку».</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Упражнения: «Запомни, повтори».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«Скажи, что слышишь». «Найди место звука в слове».</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19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Слабый уровень развития зрительно-моторной координации</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«Повтори рисунок» (срисовывание).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«Обведи фигуры карандашом»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Игра «Найди отличия» </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 Упражнения «Дорисуй картинку»,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 «Сделай копию» (срисовать изображение по клеточкам)</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Упражнение «Дорисуй букву»</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«Найди две одинаковые буквы»</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37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Слабый уровень развития коммуникативных умений</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 «Задай вопрос товарищу, ответь на его вопрос»,</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Times New Roman" pitchFamily="18" charset="0"/>
                          <a:cs typeface="Times New Roman" pitchFamily="18" charset="0"/>
                        </a:rPr>
                        <a:t>Ролевые  и литературные игры</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Игра «Истории из мешка».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«Камень мудрости».</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itchFamily="18" charset="0"/>
                          <a:cs typeface="Times New Roman" pitchFamily="18" charset="0"/>
                        </a:rPr>
                        <a:t>Беседа на тему «Что ты видел в цирке?»</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59" name="Rectangle 1"/>
          <p:cNvSpPr>
            <a:spLocks noChangeArrowheads="1"/>
          </p:cNvSpPr>
          <p:nvPr/>
        </p:nvSpPr>
        <p:spPr bwMode="auto">
          <a:xfrm>
            <a:off x="0" y="0"/>
            <a:ext cx="8786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ru-RU" altLang="ru-RU" b="1" dirty="0">
                <a:cs typeface="Times New Roman" pitchFamily="18" charset="0"/>
              </a:rPr>
              <a:t>Карта психолого-педагогического сопровождения ребенка </a:t>
            </a:r>
          </a:p>
          <a:p>
            <a:pPr algn="ctr" eaLnBrk="0" hangingPunct="0"/>
            <a:r>
              <a:rPr lang="ru-RU" altLang="ru-RU" b="1" dirty="0">
                <a:cs typeface="Times New Roman" pitchFamily="18" charset="0"/>
              </a:rPr>
              <a:t>(опыт работы специалистов ДОУ №</a:t>
            </a:r>
            <a:r>
              <a:rPr lang="ru-RU" altLang="ru-RU" b="1" dirty="0" smtClean="0">
                <a:cs typeface="Times New Roman" pitchFamily="18" charset="0"/>
              </a:rPr>
              <a:t>138 г. Самара)</a:t>
            </a:r>
            <a:endParaRPr lang="ru-RU" altLang="ru-RU" b="1" dirty="0">
              <a:cs typeface="Times New Roman" pitchFamily="18" charset="0"/>
            </a:endParaRPr>
          </a:p>
          <a:p>
            <a:pPr algn="ctr" eaLnBrk="0" hangingPunct="0"/>
            <a:endParaRPr lang="ru-RU" altLang="ru-RU" dirty="0"/>
          </a:p>
          <a:p>
            <a:pPr eaLnBrk="0" hangingPunct="0"/>
            <a:endParaRPr lang="ru-RU" altLang="ru-RU" dirty="0"/>
          </a:p>
        </p:txBody>
      </p:sp>
    </p:spTree>
    <p:extLst>
      <p:ext uri="{BB962C8B-B14F-4D97-AF65-F5344CB8AC3E}">
        <p14:creationId xmlns:p14="http://schemas.microsoft.com/office/powerpoint/2010/main" val="127932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0" y="6350"/>
            <a:ext cx="9144000" cy="121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ru-RU" altLang="ru-RU" sz="1400" b="1">
                <a:latin typeface="Times New Roman" pitchFamily="18" charset="0"/>
                <a:cs typeface="Times New Roman" pitchFamily="18" charset="0"/>
              </a:rPr>
              <a:t>Карта психолого-педагогического сопровождения ребенка </a:t>
            </a:r>
            <a:endParaRPr lang="ru-RU" altLang="ru-RU" sz="1400">
              <a:latin typeface="Times New Roman" pitchFamily="18" charset="0"/>
            </a:endParaRPr>
          </a:p>
          <a:p>
            <a:pPr algn="ctr" eaLnBrk="0" hangingPunct="0"/>
            <a:r>
              <a:rPr lang="ru-RU" altLang="ru-RU" sz="1400" b="1">
                <a:latin typeface="Times New Roman" pitchFamily="18" charset="0"/>
                <a:cs typeface="Times New Roman" pitchFamily="18" charset="0"/>
              </a:rPr>
              <a:t>(модификация Сычёвой Е.А.)</a:t>
            </a:r>
          </a:p>
          <a:p>
            <a:pPr algn="ctr" eaLnBrk="0" hangingPunct="0"/>
            <a:endParaRPr lang="ru-RU" altLang="ru-RU" sz="1400" b="1">
              <a:latin typeface="Times New Roman" pitchFamily="18" charset="0"/>
              <a:cs typeface="Times New Roman" pitchFamily="18" charset="0"/>
            </a:endParaRPr>
          </a:p>
          <a:p>
            <a:pPr algn="ctr" eaLnBrk="0" hangingPunct="0"/>
            <a:endParaRPr lang="ru-RU" altLang="ru-RU" sz="1400">
              <a:latin typeface="Times New Roman" pitchFamily="18" charset="0"/>
            </a:endParaRPr>
          </a:p>
          <a:p>
            <a:pPr eaLnBrk="0" hangingPunct="0"/>
            <a:endParaRPr lang="ru-RU" altLang="ru-RU"/>
          </a:p>
        </p:txBody>
      </p:sp>
      <p:graphicFrame>
        <p:nvGraphicFramePr>
          <p:cNvPr id="24579" name="Group 3"/>
          <p:cNvGraphicFramePr>
            <a:graphicFrameLocks noGrp="1"/>
          </p:cNvGraphicFramePr>
          <p:nvPr/>
        </p:nvGraphicFramePr>
        <p:xfrm>
          <a:off x="642938" y="654050"/>
          <a:ext cx="8215312" cy="5870575"/>
        </p:xfrm>
        <a:graphic>
          <a:graphicData uri="http://schemas.openxmlformats.org/drawingml/2006/table">
            <a:tbl>
              <a:tblPr/>
              <a:tblGrid>
                <a:gridCol w="2398712"/>
                <a:gridCol w="2398713"/>
                <a:gridCol w="1919287"/>
                <a:gridCol w="1498600"/>
              </a:tblGrid>
              <a:tr h="190500">
                <a:tc row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Причины трудностей</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Личностные</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Работа специалистов</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469900">
                <a:tc vMerge="1">
                  <a:txBody>
                    <a:bodyPr/>
                    <a:lstStyle/>
                    <a:p>
                      <a:endParaRPr lang="ru-RU"/>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Воспитатель</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Психолог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Логопед/</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Дефектолог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gridSpan="4">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Times New Roman" pitchFamily="18" charset="0"/>
                          <a:cs typeface="Times New Roman" pitchFamily="18" charset="0"/>
                        </a:rPr>
                        <a:t>Неадекватное отношение к себе: самооценка, самопринятие.</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22891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Несформированность  представлений  о себе,   Образе – Я:  Я - реальном,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Я – потенциальном</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 Беседы на темы:       «Что мы умеем - чему мы научимся».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 Выставки достижений детей.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 Оформление группового уголка «Звезда недели».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Оформление детских портфолио успеха,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альбомов «Я умею и люблю». Игры: «Люблю – не люблю», «Кем я стану», «Ласковое имя». </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Беседы о реальных и возможных достижениях детей.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Игры: «Я умею» «Отгадай, кто какой», «Мое будущее»,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«Если бы я был звездой».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Рисование на темы: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«Рисуем  имя», «Мой смешной портрет»,</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«Ладошка достижений»,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«Цветок качеств».</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Ролевые игры. Использование пословиц и поговорок</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(чтение и беседы, заучивание).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Игры: «Договори предложение»,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«На кого я похож».</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Игровой массаж «Что? Где?». </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Тревожность,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неуверенность в своих возможностях,</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способностях</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или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отсутствие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самокритичности.</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Предварительное знакомство с предстоящей деятельностью, трудным заданием.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Похвала, поддержка.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Исключение соревновательных моментов (для  тревожного ребенка).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Психогимнастика.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Ролевые игры.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Игры (при отсутствии самокритичности): «Угадай, что нравится маме (друзьям)», «Школа Дружбы».</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Упражнение «Я не могу – я могу – я сумею».</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Психогимнастика.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Работа по сказке –метафоре «Огонек».</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Игры  с песком. Лепка.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Игры: «Давай поговорим», «Волшебные очки», «Путешествие по картине» УМК «Предшкола нового поколения».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Тематическое рисование  с учетом трудности ребенка.</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Мимическая зарядка (выражение эмоциональных состояний).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Использование междометий с различной интонацией (ай, ой, ух).</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Интонационное выделение.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 Игра: «Попроси игрушку».</a:t>
                      </a:r>
                    </a:p>
                  </a:txBody>
                  <a:tcPr marL="39073" marR="39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8372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250825" y="142875"/>
            <a:ext cx="842486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altLang="zh-CN" sz="1600" b="1">
                <a:latin typeface="Times New Roman" pitchFamily="18" charset="0"/>
                <a:ea typeface="Calibri" pitchFamily="34" charset="0"/>
                <a:cs typeface="Times New Roman" pitchFamily="18" charset="0"/>
              </a:rPr>
              <a:t>Карта психолого-педагогического сопровождения ребенка </a:t>
            </a:r>
            <a:endParaRPr lang="ru-RU" altLang="zh-CN" sz="1600">
              <a:latin typeface="Times New Roman" pitchFamily="18" charset="0"/>
              <a:ea typeface="Calibri" pitchFamily="34" charset="0"/>
              <a:cs typeface="Times New Roman" pitchFamily="18" charset="0"/>
            </a:endParaRPr>
          </a:p>
          <a:p>
            <a:pPr algn="ctr" eaLnBrk="0" hangingPunct="0"/>
            <a:r>
              <a:rPr lang="ru-RU" altLang="zh-CN" sz="1600" b="1">
                <a:latin typeface="Times New Roman" pitchFamily="18" charset="0"/>
                <a:ea typeface="Calibri" pitchFamily="34" charset="0"/>
                <a:cs typeface="Times New Roman" pitchFamily="18" charset="0"/>
              </a:rPr>
              <a:t>(модификация Сычёвой Е.А.)</a:t>
            </a:r>
            <a:endParaRPr lang="ru-RU" altLang="zh-CN" sz="1600">
              <a:latin typeface="Times New Roman" pitchFamily="18" charset="0"/>
              <a:ea typeface="Calibri" pitchFamily="34" charset="0"/>
              <a:cs typeface="Times New Roman" pitchFamily="18" charset="0"/>
            </a:endParaRPr>
          </a:p>
          <a:p>
            <a:pPr algn="ctr" eaLnBrk="0" hangingPunct="0"/>
            <a:r>
              <a:rPr lang="ru-RU" altLang="zh-CN" sz="1400" i="1">
                <a:latin typeface="Times New Roman" pitchFamily="18" charset="0"/>
                <a:ea typeface="Calibri" pitchFamily="34" charset="0"/>
                <a:cs typeface="Times New Roman" pitchFamily="18" charset="0"/>
              </a:rPr>
              <a:t>ДОУ №_________группа_____________________ Дата заполнения___________________</a:t>
            </a:r>
            <a:endParaRPr lang="ru-RU" altLang="zh-CN" sz="1400">
              <a:latin typeface="Times New Roman" pitchFamily="18" charset="0"/>
              <a:ea typeface="Calibri" pitchFamily="34" charset="0"/>
              <a:cs typeface="Times New Roman" pitchFamily="18" charset="0"/>
            </a:endParaRPr>
          </a:p>
          <a:p>
            <a:pPr algn="ctr" eaLnBrk="0" hangingPunct="0"/>
            <a:r>
              <a:rPr lang="ru-RU" altLang="zh-CN" sz="1400" i="1">
                <a:latin typeface="Times New Roman" pitchFamily="18" charset="0"/>
                <a:ea typeface="Calibri" pitchFamily="34" charset="0"/>
                <a:cs typeface="Times New Roman" pitchFamily="18" charset="0"/>
              </a:rPr>
              <a:t>Воспитатель (Ф.И.О.)__________________________________________________________</a:t>
            </a:r>
            <a:endParaRPr lang="ru-RU" altLang="zh-CN" sz="1400">
              <a:latin typeface="Times New Roman" pitchFamily="18" charset="0"/>
              <a:ea typeface="Calibri" pitchFamily="34" charset="0"/>
              <a:cs typeface="Times New Roman" pitchFamily="18" charset="0"/>
            </a:endParaRPr>
          </a:p>
          <a:p>
            <a:pPr algn="ctr" eaLnBrk="0" hangingPunct="0"/>
            <a:endParaRPr lang="ru-RU" altLang="zh-CN" sz="1400">
              <a:latin typeface="Times New Roman" pitchFamily="18" charset="0"/>
              <a:ea typeface="Calibri" pitchFamily="34" charset="0"/>
              <a:cs typeface="Times New Roman" pitchFamily="18" charset="0"/>
            </a:endParaRPr>
          </a:p>
        </p:txBody>
      </p:sp>
      <p:graphicFrame>
        <p:nvGraphicFramePr>
          <p:cNvPr id="21599" name="Group 95"/>
          <p:cNvGraphicFramePr>
            <a:graphicFrameLocks noGrp="1"/>
          </p:cNvGraphicFramePr>
          <p:nvPr/>
        </p:nvGraphicFramePr>
        <p:xfrm>
          <a:off x="1588" y="1268413"/>
          <a:ext cx="9142412" cy="4846320"/>
        </p:xfrm>
        <a:graphic>
          <a:graphicData uri="http://schemas.openxmlformats.org/drawingml/2006/table">
            <a:tbl>
              <a:tblPr/>
              <a:tblGrid>
                <a:gridCol w="2205037"/>
                <a:gridCol w="2660650"/>
                <a:gridCol w="2303463"/>
                <a:gridCol w="1973262"/>
              </a:tblGrid>
              <a:tr h="233363">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Причины трудностей</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Личностные</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Работа специалистов</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508000">
                <a:tc vMerge="1">
                  <a:txBody>
                    <a:bodyPr/>
                    <a:lstStyle/>
                    <a:p>
                      <a:endParaRPr lang="ru-RU"/>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Воспитатель</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Психолог</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Логопед/</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Дефектолог</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gridSpan="4">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Неадекватное отношение к себе: самооценка, самопринятие.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23129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Несформированность  представлений  о себе,   Образе – Я:  Я - реальном,</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Я – потенциальном</a:t>
                      </a:r>
                      <a:endPar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Беседы на темы: «Что мы умеем - чему мы научимся».</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altLang="zh-CN" sz="1400" b="0" i="0" u="none" strike="noStrike" cap="none" normalizeH="0" baseline="0" smtClean="0">
                          <a:ln>
                            <a:noFill/>
                          </a:ln>
                          <a:solidFill>
                            <a:schemeClr val="tx1"/>
                          </a:solidFill>
                          <a:effectLst/>
                          <a:latin typeface="Times New Roman" pitchFamily="18" charset="0"/>
                        </a:rPr>
                        <a:t>Выставки достижений детей.</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altLang="zh-CN" sz="1400" b="0" i="0" u="none" strike="noStrike" cap="none" normalizeH="0" baseline="0" smtClean="0">
                          <a:ln>
                            <a:noFill/>
                          </a:ln>
                          <a:solidFill>
                            <a:schemeClr val="tx1"/>
                          </a:solidFill>
                          <a:effectLst/>
                          <a:latin typeface="Times New Roman" pitchFamily="18" charset="0"/>
                        </a:rPr>
                        <a:t>Оформление группового уголка «Звезда недели».</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rPr>
                        <a:t>Оформление детских портфолио успеха,</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rPr>
                        <a:t>альбомов «Я умею и люблю». Игры: «Люблю – не люблю», «Кем я стану», «Ласковое имя». </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rPr>
                        <a:t>Интегрированные НОД совместно с воспитателем  на темы: «Чувствовать, думать, говорить», «Доброта» «Право выбора» (Микляева Н.В.).</a:t>
                      </a:r>
                      <a:endParaRPr kumimoji="0" lang="ru-RU" altLang="zh-CN" sz="1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Беседы о реальных и возможных достижениях детей.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Игры: «Я умею» «Отгадай, кто какой», «Мое будущее»,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«Если бы я был звездой».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Рисование на темы: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«Рисуем  имя», «Мой смешной портрет»,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«Ладошка достижений»,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«Цветок качеств». Упражнение «Хочу ли я в школу».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«Программа развития эмоциональной сферы» (Можейко А.В. и др.).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Ролевые игры. Использование пословиц и поговорок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(чтение и беседы, заучивание).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Игры: «Договори предложение»,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«На кого я похож».</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Игровой массаж «Что? Где?».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3353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250825" y="223838"/>
            <a:ext cx="864235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altLang="zh-CN" sz="1600" b="1">
                <a:latin typeface="Times New Roman" pitchFamily="18" charset="0"/>
                <a:ea typeface="Calibri" pitchFamily="34" charset="0"/>
                <a:cs typeface="Times New Roman" pitchFamily="18" charset="0"/>
              </a:rPr>
              <a:t>Карта психолого-педагогического сопровождения ребенка </a:t>
            </a:r>
            <a:endParaRPr lang="ru-RU" altLang="zh-CN" sz="1600">
              <a:latin typeface="Times New Roman" pitchFamily="18" charset="0"/>
              <a:ea typeface="Calibri" pitchFamily="34" charset="0"/>
              <a:cs typeface="Times New Roman" pitchFamily="18" charset="0"/>
            </a:endParaRPr>
          </a:p>
          <a:p>
            <a:pPr algn="ctr" eaLnBrk="0" hangingPunct="0"/>
            <a:r>
              <a:rPr lang="ru-RU" altLang="zh-CN" sz="1600" b="1">
                <a:latin typeface="Times New Roman" pitchFamily="18" charset="0"/>
                <a:ea typeface="Calibri" pitchFamily="34" charset="0"/>
                <a:cs typeface="Times New Roman" pitchFamily="18" charset="0"/>
              </a:rPr>
              <a:t>(модификация Сычёвой Е.А.)</a:t>
            </a:r>
            <a:endParaRPr lang="ru-RU" altLang="zh-CN" sz="1600">
              <a:latin typeface="Times New Roman" pitchFamily="18" charset="0"/>
              <a:ea typeface="Calibri" pitchFamily="34" charset="0"/>
              <a:cs typeface="Times New Roman" pitchFamily="18" charset="0"/>
            </a:endParaRPr>
          </a:p>
          <a:p>
            <a:pPr algn="ctr" eaLnBrk="0" hangingPunct="0"/>
            <a:r>
              <a:rPr lang="ru-RU" altLang="zh-CN" sz="1600" i="1">
                <a:latin typeface="Times New Roman" pitchFamily="18" charset="0"/>
                <a:ea typeface="Calibri" pitchFamily="34" charset="0"/>
                <a:cs typeface="Times New Roman" pitchFamily="18" charset="0"/>
              </a:rPr>
              <a:t>ДОУ №_______группа_________________ Дата заполнения__________________________</a:t>
            </a:r>
            <a:endParaRPr lang="ru-RU" altLang="zh-CN" sz="1600">
              <a:latin typeface="Times New Roman" pitchFamily="18" charset="0"/>
              <a:ea typeface="Calibri" pitchFamily="34" charset="0"/>
              <a:cs typeface="Times New Roman" pitchFamily="18" charset="0"/>
            </a:endParaRPr>
          </a:p>
          <a:p>
            <a:pPr algn="ctr" eaLnBrk="0" hangingPunct="0"/>
            <a:r>
              <a:rPr lang="ru-RU" altLang="zh-CN" sz="1600" i="1">
                <a:latin typeface="Times New Roman" pitchFamily="18" charset="0"/>
                <a:ea typeface="Calibri" pitchFamily="34" charset="0"/>
                <a:cs typeface="Times New Roman" pitchFamily="18" charset="0"/>
              </a:rPr>
              <a:t>Воспитатель (Ф.И.О.)__________________________________________________________</a:t>
            </a:r>
            <a:endParaRPr lang="ru-RU" altLang="zh-CN" sz="1600">
              <a:latin typeface="Times New Roman" pitchFamily="18" charset="0"/>
              <a:ea typeface="Calibri" pitchFamily="34" charset="0"/>
              <a:cs typeface="Times New Roman" pitchFamily="18" charset="0"/>
            </a:endParaRPr>
          </a:p>
          <a:p>
            <a:pPr algn="ctr" eaLnBrk="0" hangingPunct="0"/>
            <a:endParaRPr lang="ru-RU" altLang="zh-CN" sz="1400">
              <a:ea typeface="Calibri" pitchFamily="34" charset="0"/>
              <a:cs typeface="Times New Roman" pitchFamily="18" charset="0"/>
            </a:endParaRPr>
          </a:p>
        </p:txBody>
      </p:sp>
      <p:graphicFrame>
        <p:nvGraphicFramePr>
          <p:cNvPr id="25687" name="Group 87"/>
          <p:cNvGraphicFramePr>
            <a:graphicFrameLocks noGrp="1"/>
          </p:cNvGraphicFramePr>
          <p:nvPr/>
        </p:nvGraphicFramePr>
        <p:xfrm>
          <a:off x="0" y="1512888"/>
          <a:ext cx="9144000" cy="5318760"/>
        </p:xfrm>
        <a:graphic>
          <a:graphicData uri="http://schemas.openxmlformats.org/drawingml/2006/table">
            <a:tbl>
              <a:tblPr/>
              <a:tblGrid>
                <a:gridCol w="2319338"/>
                <a:gridCol w="2546350"/>
                <a:gridCol w="2122487"/>
                <a:gridCol w="2155825"/>
              </a:tblGrid>
              <a:tr h="274638">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Причины трудностей</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3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Коммуникативные</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Работа специалистов</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274638">
                <a:tc vMerge="1">
                  <a:txBody>
                    <a:bodyPr/>
                    <a:lstStyle/>
                    <a:p>
                      <a:endParaRPr lang="ru-RU"/>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Воспитатель</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Психолог</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Логопед</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gridSpan="4">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Трудности во взаимодействии с взрослыми.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13700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3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Не сформированность у ребенка уверенности в себе.</a:t>
                      </a:r>
                      <a:endPar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Развивать функцию общения: Дидактические упражнения: «Что лишнее?», «Подбери по смыслу».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Помочь ребенку обнаружить в себе сильные стороны и научить его пользоваться ими, причем так, чтобы они приносили ему удовлетворение;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Помочь ребенку найти способы добиваться компенсации своих недостатков;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создавать любые ситуации, поднимающие уровень самооценки ребенка, так как они способствуют снижению блокировки мысли и памяти как у детей, так и у взрослых.</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Воспитание милосердия (Тихонова Н.А.).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Развивать слуховую память: Дидактические упражнения: «Повтори фразы», «Цифровые ряды».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При разучивании скороговорок: «Мы будем разговаривать», «Сорока».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Игры для развития уверенности в себе детей («День рождения», «Мое имя», «Волшебная палочка», «Рука в руке», «Лепим пряничек»).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Игры на снятие страхов, повышение уверенности в себе (Костина Л.)</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Игра «Сложи узор» (комплект кубиков Б.П. Никитина).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«Программа развития эмоциональной сферы» (Можейко А.В. и др.).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Развивать умение запоминать последовательность событийного ряда: Пересказ сказки «Волк и семеро козлят».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Развитие речи, слуховой памяти и мышления Игры: «Телефон», «Рассказы по картинкам», «Рассказы по памяти», «Слова»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Развивать умение запоминать последовательность событийного ряда: Пересказ сказки «Волк и семеро козлят».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Словесная игра «Узнай по голосу» (Бондаренко А.К.).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zh-CN" sz="13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Пальчиковые игры (Кондрашова И.Э.).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862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1" y="723900"/>
            <a:ext cx="6567438" cy="540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78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TotalTime>
  <Words>2575</Words>
  <Application>Microsoft Office PowerPoint</Application>
  <PresentationFormat>Экран (4:3)</PresentationFormat>
  <Paragraphs>204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Аспект</vt:lpstr>
      <vt:lpstr>Составление индивидуальных программ развития для дошкольников с особыми образовательными потребностями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Разработка индивидуальной программы развития ребенка</vt:lpstr>
      <vt:lpstr>Подготовительный этап</vt:lpstr>
      <vt:lpstr>Презентация PowerPoint</vt:lpstr>
      <vt:lpstr>Презентация PowerPoint</vt:lpstr>
      <vt:lpstr>Презентация PowerPoint</vt:lpstr>
      <vt:lpstr>Работа над содержанием программы</vt:lpstr>
      <vt:lpstr>Презентация PowerPoint</vt:lpstr>
      <vt:lpstr>Подготовка к реализации программы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123</dc:creator>
  <cp:lastModifiedBy>123</cp:lastModifiedBy>
  <cp:revision>4</cp:revision>
  <dcterms:created xsi:type="dcterms:W3CDTF">2014-05-26T17:58:08Z</dcterms:created>
  <dcterms:modified xsi:type="dcterms:W3CDTF">2014-05-26T18:28:56Z</dcterms:modified>
</cp:coreProperties>
</file>